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10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410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410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410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410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410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410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410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410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5" name="Shape 12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2416968" y="1151929"/>
            <a:ext cx="7358064" cy="2321720"/>
          </a:xfrm>
          <a:prstGeom prst="rect">
            <a:avLst/>
          </a:prstGeom>
        </p:spPr>
        <p:txBody>
          <a:bodyPr lIns="35718" tIns="35718" rIns="35718" bIns="35718" anchor="b"/>
          <a:lstStyle>
            <a:lvl1pPr algn="ctr" defTabSz="410765">
              <a:lnSpc>
                <a:spcPct val="100000"/>
              </a:lnSpc>
              <a:defRPr sz="56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2416968" y="3536156"/>
            <a:ext cx="7358064" cy="794743"/>
          </a:xfrm>
          <a:prstGeom prst="rect">
            <a:avLst/>
          </a:prstGeom>
        </p:spPr>
        <p:txBody>
          <a:bodyPr lIns="35718" tIns="35718" rIns="35718" bIns="35718"/>
          <a:lstStyle>
            <a:lvl1pPr marL="0" indent="0" algn="ctr" defTabSz="410765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200">
                <a:latin typeface="+mn-lt"/>
                <a:ea typeface="+mn-ea"/>
                <a:cs typeface="+mn-cs"/>
                <a:sym typeface="Helvetica Light"/>
              </a:defRPr>
            </a:lvl1pPr>
            <a:lvl2pPr marL="0" indent="228600" algn="ctr" defTabSz="410765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200">
                <a:latin typeface="+mn-lt"/>
                <a:ea typeface="+mn-ea"/>
                <a:cs typeface="+mn-cs"/>
                <a:sym typeface="Helvetica Light"/>
              </a:defRPr>
            </a:lvl2pPr>
            <a:lvl3pPr marL="0" indent="457200" algn="ctr" defTabSz="410765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200">
                <a:latin typeface="+mn-lt"/>
                <a:ea typeface="+mn-ea"/>
                <a:cs typeface="+mn-cs"/>
                <a:sym typeface="Helvetica Light"/>
              </a:defRPr>
            </a:lvl3pPr>
            <a:lvl4pPr marL="0" indent="685800" algn="ctr" defTabSz="410765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200">
                <a:latin typeface="+mn-lt"/>
                <a:ea typeface="+mn-ea"/>
                <a:cs typeface="+mn-cs"/>
                <a:sym typeface="Helvetica Light"/>
              </a:defRPr>
            </a:lvl4pPr>
            <a:lvl5pPr marL="0" indent="914400" algn="ctr" defTabSz="410765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200"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xfrm>
            <a:off x="5964732" y="6505277"/>
            <a:ext cx="253607" cy="249238"/>
          </a:xfrm>
          <a:prstGeom prst="rect">
            <a:avLst/>
          </a:prstGeom>
        </p:spPr>
        <p:txBody>
          <a:bodyPr lIns="35718" tIns="35718" rIns="35718" bIns="35718" anchor="t"/>
          <a:lstStyle>
            <a:lvl1pPr algn="ctr" defTabSz="410765"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2416968" y="4473773"/>
            <a:ext cx="7358064" cy="330399"/>
          </a:xfrm>
          <a:prstGeom prst="rect">
            <a:avLst/>
          </a:prstGeom>
        </p:spPr>
        <p:txBody>
          <a:bodyPr lIns="35718" tIns="35718" rIns="35718" bIns="35718">
            <a:spAutoFit/>
          </a:bodyPr>
          <a:lstStyle>
            <a:lvl1pPr marL="0" indent="0" algn="ctr" defTabSz="410765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2416968" y="3000176"/>
            <a:ext cx="7358064" cy="482601"/>
          </a:xfrm>
          <a:prstGeom prst="rect">
            <a:avLst/>
          </a:prstGeom>
        </p:spPr>
        <p:txBody>
          <a:bodyPr lIns="35718" tIns="35718" rIns="35718" bIns="35718" anchor="ctr">
            <a:spAutoFit/>
          </a:bodyPr>
          <a:lstStyle>
            <a:lvl1pPr marL="0" indent="0" algn="ctr" defTabSz="410765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6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xfrm>
            <a:off x="5964732" y="6505277"/>
            <a:ext cx="253607" cy="249238"/>
          </a:xfrm>
          <a:prstGeom prst="rect">
            <a:avLst/>
          </a:prstGeom>
        </p:spPr>
        <p:txBody>
          <a:bodyPr lIns="35718" tIns="35718" rIns="35718" bIns="35718" anchor="t"/>
          <a:lstStyle>
            <a:lvl1pPr algn="ctr" defTabSz="410765"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1524000" y="0"/>
            <a:ext cx="9144000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xfrm>
            <a:off x="5964732" y="6505277"/>
            <a:ext cx="253607" cy="249238"/>
          </a:xfrm>
          <a:prstGeom prst="rect">
            <a:avLst/>
          </a:prstGeom>
        </p:spPr>
        <p:txBody>
          <a:bodyPr lIns="35718" tIns="35718" rIns="35718" bIns="35718" anchor="t"/>
          <a:lstStyle>
            <a:lvl1pPr algn="ctr" defTabSz="410765"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xfrm>
            <a:off x="5964732" y="6505277"/>
            <a:ext cx="253607" cy="249238"/>
          </a:xfrm>
          <a:prstGeom prst="rect">
            <a:avLst/>
          </a:prstGeom>
        </p:spPr>
        <p:txBody>
          <a:bodyPr lIns="35718" tIns="35718" rIns="35718" bIns="35718" anchor="t"/>
          <a:lstStyle>
            <a:lvl1pPr algn="ctr" defTabSz="410765"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18" name="Shape 11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sz="half" idx="13"/>
          </p:nvPr>
        </p:nvSpPr>
        <p:spPr>
          <a:xfrm>
            <a:off x="2653605" y="446484"/>
            <a:ext cx="6875860" cy="416123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2416968" y="4723804"/>
            <a:ext cx="7358064" cy="1000126"/>
          </a:xfrm>
          <a:prstGeom prst="rect">
            <a:avLst/>
          </a:prstGeom>
        </p:spPr>
        <p:txBody>
          <a:bodyPr lIns="35718" tIns="35718" rIns="35718" bIns="35718" anchor="b"/>
          <a:lstStyle>
            <a:lvl1pPr algn="ctr" defTabSz="410765">
              <a:lnSpc>
                <a:spcPct val="100000"/>
              </a:lnSpc>
              <a:defRPr sz="56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2416968" y="5759648"/>
            <a:ext cx="7358064" cy="794743"/>
          </a:xfrm>
          <a:prstGeom prst="rect">
            <a:avLst/>
          </a:prstGeom>
        </p:spPr>
        <p:txBody>
          <a:bodyPr lIns="35718" tIns="35718" rIns="35718" bIns="35718"/>
          <a:lstStyle>
            <a:lvl1pPr marL="0" indent="0" algn="ctr" defTabSz="410765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200">
                <a:latin typeface="+mn-lt"/>
                <a:ea typeface="+mn-ea"/>
                <a:cs typeface="+mn-cs"/>
                <a:sym typeface="Helvetica Light"/>
              </a:defRPr>
            </a:lvl1pPr>
            <a:lvl2pPr marL="0" indent="228600" algn="ctr" defTabSz="410765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200">
                <a:latin typeface="+mn-lt"/>
                <a:ea typeface="+mn-ea"/>
                <a:cs typeface="+mn-cs"/>
                <a:sym typeface="Helvetica Light"/>
              </a:defRPr>
            </a:lvl2pPr>
            <a:lvl3pPr marL="0" indent="457200" algn="ctr" defTabSz="410765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200">
                <a:latin typeface="+mn-lt"/>
                <a:ea typeface="+mn-ea"/>
                <a:cs typeface="+mn-cs"/>
                <a:sym typeface="Helvetica Light"/>
              </a:defRPr>
            </a:lvl3pPr>
            <a:lvl4pPr marL="0" indent="685800" algn="ctr" defTabSz="410765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200">
                <a:latin typeface="+mn-lt"/>
                <a:ea typeface="+mn-ea"/>
                <a:cs typeface="+mn-cs"/>
                <a:sym typeface="Helvetica Light"/>
              </a:defRPr>
            </a:lvl4pPr>
            <a:lvl5pPr marL="0" indent="914400" algn="ctr" defTabSz="410765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200"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xfrm>
            <a:off x="5964732" y="6500812"/>
            <a:ext cx="253607" cy="249238"/>
          </a:xfrm>
          <a:prstGeom prst="rect">
            <a:avLst/>
          </a:prstGeom>
        </p:spPr>
        <p:txBody>
          <a:bodyPr lIns="35718" tIns="35718" rIns="35718" bIns="35718" anchor="t"/>
          <a:lstStyle>
            <a:lvl1pPr algn="ctr" defTabSz="410765"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2416968" y="2268140"/>
            <a:ext cx="7358064" cy="2321720"/>
          </a:xfrm>
          <a:prstGeom prst="rect">
            <a:avLst/>
          </a:prstGeom>
        </p:spPr>
        <p:txBody>
          <a:bodyPr lIns="35718" tIns="35718" rIns="35718" bIns="35718"/>
          <a:lstStyle>
            <a:lvl1pPr algn="ctr" defTabSz="410765">
              <a:lnSpc>
                <a:spcPct val="100000"/>
              </a:lnSpc>
              <a:defRPr sz="56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xfrm>
            <a:off x="5964732" y="6505277"/>
            <a:ext cx="253607" cy="249238"/>
          </a:xfrm>
          <a:prstGeom prst="rect">
            <a:avLst/>
          </a:prstGeom>
        </p:spPr>
        <p:txBody>
          <a:bodyPr lIns="35718" tIns="35718" rIns="35718" bIns="35718" anchor="t"/>
          <a:lstStyle>
            <a:lvl1pPr algn="ctr" defTabSz="410765"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6247804" y="446484"/>
            <a:ext cx="3750470" cy="578643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2193726" y="446484"/>
            <a:ext cx="3750470" cy="2803923"/>
          </a:xfrm>
          <a:prstGeom prst="rect">
            <a:avLst/>
          </a:prstGeom>
        </p:spPr>
        <p:txBody>
          <a:bodyPr lIns="35718" tIns="35718" rIns="35718" bIns="35718" anchor="b"/>
          <a:lstStyle>
            <a:lvl1pPr algn="ctr" defTabSz="410765">
              <a:lnSpc>
                <a:spcPct val="100000"/>
              </a:lnSpc>
              <a:defRPr sz="42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2193726" y="3348632"/>
            <a:ext cx="3750470" cy="2884290"/>
          </a:xfrm>
          <a:prstGeom prst="rect">
            <a:avLst/>
          </a:prstGeom>
        </p:spPr>
        <p:txBody>
          <a:bodyPr lIns="35718" tIns="35718" rIns="35718" bIns="35718"/>
          <a:lstStyle>
            <a:lvl1pPr marL="0" indent="0" algn="ctr" defTabSz="410765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200">
                <a:latin typeface="+mn-lt"/>
                <a:ea typeface="+mn-ea"/>
                <a:cs typeface="+mn-cs"/>
                <a:sym typeface="Helvetica Light"/>
              </a:defRPr>
            </a:lvl1pPr>
            <a:lvl2pPr marL="0" indent="228600" algn="ctr" defTabSz="410765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200">
                <a:latin typeface="+mn-lt"/>
                <a:ea typeface="+mn-ea"/>
                <a:cs typeface="+mn-cs"/>
                <a:sym typeface="Helvetica Light"/>
              </a:defRPr>
            </a:lvl2pPr>
            <a:lvl3pPr marL="0" indent="457200" algn="ctr" defTabSz="410765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200">
                <a:latin typeface="+mn-lt"/>
                <a:ea typeface="+mn-ea"/>
                <a:cs typeface="+mn-cs"/>
                <a:sym typeface="Helvetica Light"/>
              </a:defRPr>
            </a:lvl3pPr>
            <a:lvl4pPr marL="0" indent="685800" algn="ctr" defTabSz="410765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200">
                <a:latin typeface="+mn-lt"/>
                <a:ea typeface="+mn-ea"/>
                <a:cs typeface="+mn-cs"/>
                <a:sym typeface="Helvetica Light"/>
              </a:defRPr>
            </a:lvl4pPr>
            <a:lvl5pPr marL="0" indent="914400" algn="ctr" defTabSz="410765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200"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xfrm>
            <a:off x="5964732" y="6505277"/>
            <a:ext cx="253607" cy="249238"/>
          </a:xfrm>
          <a:prstGeom prst="rect">
            <a:avLst/>
          </a:prstGeom>
        </p:spPr>
        <p:txBody>
          <a:bodyPr lIns="35718" tIns="35718" rIns="35718" bIns="35718" anchor="t"/>
          <a:lstStyle>
            <a:lvl1pPr algn="ctr" defTabSz="410765"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xfrm>
            <a:off x="2193726" y="312539"/>
            <a:ext cx="7804548" cy="1518047"/>
          </a:xfrm>
          <a:prstGeom prst="rect">
            <a:avLst/>
          </a:prstGeom>
        </p:spPr>
        <p:txBody>
          <a:bodyPr lIns="35718" tIns="35718" rIns="35718" bIns="35718"/>
          <a:lstStyle>
            <a:lvl1pPr algn="ctr" defTabSz="410765">
              <a:lnSpc>
                <a:spcPct val="100000"/>
              </a:lnSpc>
              <a:defRPr sz="56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xfrm>
            <a:off x="5964732" y="6505277"/>
            <a:ext cx="253607" cy="249238"/>
          </a:xfrm>
          <a:prstGeom prst="rect">
            <a:avLst/>
          </a:prstGeom>
        </p:spPr>
        <p:txBody>
          <a:bodyPr lIns="35718" tIns="35718" rIns="35718" bIns="35718" anchor="t"/>
          <a:lstStyle>
            <a:lvl1pPr algn="ctr" defTabSz="410765"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xfrm>
            <a:off x="2193726" y="312539"/>
            <a:ext cx="7804548" cy="1518047"/>
          </a:xfrm>
          <a:prstGeom prst="rect">
            <a:avLst/>
          </a:prstGeom>
        </p:spPr>
        <p:txBody>
          <a:bodyPr lIns="35718" tIns="35718" rIns="35718" bIns="35718"/>
          <a:lstStyle>
            <a:lvl1pPr algn="ctr" defTabSz="410765">
              <a:lnSpc>
                <a:spcPct val="100000"/>
              </a:lnSpc>
              <a:defRPr sz="56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xfrm>
            <a:off x="2193726" y="1830585"/>
            <a:ext cx="7804548" cy="4420197"/>
          </a:xfrm>
          <a:prstGeom prst="rect">
            <a:avLst/>
          </a:prstGeom>
        </p:spPr>
        <p:txBody>
          <a:bodyPr lIns="35718" tIns="35718" rIns="35718" bIns="35718" anchor="ctr"/>
          <a:lstStyle>
            <a:lvl1pPr marL="296333" indent="-296333" defTabSz="410765">
              <a:lnSpc>
                <a:spcPct val="100000"/>
              </a:lnSpc>
              <a:spcBef>
                <a:spcPts val="2900"/>
              </a:spcBef>
              <a:buSzPct val="75000"/>
              <a:buFontTx/>
              <a:defRPr sz="2400">
                <a:latin typeface="+mn-lt"/>
                <a:ea typeface="+mn-ea"/>
                <a:cs typeface="+mn-cs"/>
                <a:sym typeface="Helvetica Light"/>
              </a:defRPr>
            </a:lvl1pPr>
            <a:lvl2pPr marL="740833" indent="-296333" defTabSz="410765">
              <a:lnSpc>
                <a:spcPct val="100000"/>
              </a:lnSpc>
              <a:spcBef>
                <a:spcPts val="2900"/>
              </a:spcBef>
              <a:buSzPct val="75000"/>
              <a:buFontTx/>
              <a:defRPr sz="2400">
                <a:latin typeface="+mn-lt"/>
                <a:ea typeface="+mn-ea"/>
                <a:cs typeface="+mn-cs"/>
                <a:sym typeface="Helvetica Light"/>
              </a:defRPr>
            </a:lvl2pPr>
            <a:lvl3pPr marL="1185333" indent="-296333" defTabSz="410765">
              <a:lnSpc>
                <a:spcPct val="100000"/>
              </a:lnSpc>
              <a:spcBef>
                <a:spcPts val="2900"/>
              </a:spcBef>
              <a:buSzPct val="75000"/>
              <a:buFontTx/>
              <a:defRPr sz="2400">
                <a:latin typeface="+mn-lt"/>
                <a:ea typeface="+mn-ea"/>
                <a:cs typeface="+mn-cs"/>
                <a:sym typeface="Helvetica Light"/>
              </a:defRPr>
            </a:lvl3pPr>
            <a:lvl4pPr marL="1629833" indent="-296333" defTabSz="410765">
              <a:lnSpc>
                <a:spcPct val="100000"/>
              </a:lnSpc>
              <a:spcBef>
                <a:spcPts val="2900"/>
              </a:spcBef>
              <a:buSzPct val="75000"/>
              <a:buFontTx/>
              <a:defRPr sz="2400">
                <a:latin typeface="+mn-lt"/>
                <a:ea typeface="+mn-ea"/>
                <a:cs typeface="+mn-cs"/>
                <a:sym typeface="Helvetica Light"/>
              </a:defRPr>
            </a:lvl4pPr>
            <a:lvl5pPr marL="2074333" indent="-296333" defTabSz="410765">
              <a:lnSpc>
                <a:spcPct val="100000"/>
              </a:lnSpc>
              <a:spcBef>
                <a:spcPts val="2900"/>
              </a:spcBef>
              <a:buSzPct val="75000"/>
              <a:buFontTx/>
              <a:defRPr sz="2400"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xfrm>
            <a:off x="5964732" y="6505277"/>
            <a:ext cx="253607" cy="249238"/>
          </a:xfrm>
          <a:prstGeom prst="rect">
            <a:avLst/>
          </a:prstGeom>
        </p:spPr>
        <p:txBody>
          <a:bodyPr lIns="35718" tIns="35718" rIns="35718" bIns="35718" anchor="t"/>
          <a:lstStyle>
            <a:lvl1pPr algn="ctr" defTabSz="410765"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quarter" idx="13"/>
          </p:nvPr>
        </p:nvSpPr>
        <p:spPr>
          <a:xfrm>
            <a:off x="6247804" y="1830585"/>
            <a:ext cx="3750470" cy="442019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xfrm>
            <a:off x="2193726" y="312539"/>
            <a:ext cx="7804548" cy="1518047"/>
          </a:xfrm>
          <a:prstGeom prst="rect">
            <a:avLst/>
          </a:prstGeom>
        </p:spPr>
        <p:txBody>
          <a:bodyPr lIns="35718" tIns="35718" rIns="35718" bIns="35718"/>
          <a:lstStyle>
            <a:lvl1pPr algn="ctr" defTabSz="410765">
              <a:lnSpc>
                <a:spcPct val="100000"/>
              </a:lnSpc>
              <a:defRPr sz="56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67" name="Shape 67"/>
          <p:cNvSpPr/>
          <p:nvPr>
            <p:ph type="body" sz="quarter" idx="1"/>
          </p:nvPr>
        </p:nvSpPr>
        <p:spPr>
          <a:xfrm>
            <a:off x="2193726" y="1830585"/>
            <a:ext cx="3750470" cy="4420197"/>
          </a:xfrm>
          <a:prstGeom prst="rect">
            <a:avLst/>
          </a:prstGeom>
        </p:spPr>
        <p:txBody>
          <a:bodyPr lIns="35718" tIns="35718" rIns="35718" bIns="35718" anchor="ctr"/>
          <a:lstStyle>
            <a:lvl1pPr marL="220435" indent="-220435" defTabSz="410765">
              <a:lnSpc>
                <a:spcPct val="100000"/>
              </a:lnSpc>
              <a:spcBef>
                <a:spcPts val="2200"/>
              </a:spcBef>
              <a:buSzPct val="75000"/>
              <a:buFontTx/>
              <a:defRPr sz="1800">
                <a:latin typeface="+mn-lt"/>
                <a:ea typeface="+mn-ea"/>
                <a:cs typeface="+mn-cs"/>
                <a:sym typeface="Helvetica Light"/>
              </a:defRPr>
            </a:lvl1pPr>
            <a:lvl2pPr marL="563335" indent="-220435" defTabSz="410765">
              <a:lnSpc>
                <a:spcPct val="100000"/>
              </a:lnSpc>
              <a:spcBef>
                <a:spcPts val="2200"/>
              </a:spcBef>
              <a:buSzPct val="75000"/>
              <a:buFontTx/>
              <a:defRPr sz="1800">
                <a:latin typeface="+mn-lt"/>
                <a:ea typeface="+mn-ea"/>
                <a:cs typeface="+mn-cs"/>
                <a:sym typeface="Helvetica Light"/>
              </a:defRPr>
            </a:lvl2pPr>
            <a:lvl3pPr marL="906235" indent="-220435" defTabSz="410765">
              <a:lnSpc>
                <a:spcPct val="100000"/>
              </a:lnSpc>
              <a:spcBef>
                <a:spcPts val="2200"/>
              </a:spcBef>
              <a:buSzPct val="75000"/>
              <a:buFontTx/>
              <a:defRPr sz="1800">
                <a:latin typeface="+mn-lt"/>
                <a:ea typeface="+mn-ea"/>
                <a:cs typeface="+mn-cs"/>
                <a:sym typeface="Helvetica Light"/>
              </a:defRPr>
            </a:lvl3pPr>
            <a:lvl4pPr marL="1249135" indent="-220435" defTabSz="410765">
              <a:lnSpc>
                <a:spcPct val="100000"/>
              </a:lnSpc>
              <a:spcBef>
                <a:spcPts val="2200"/>
              </a:spcBef>
              <a:buSzPct val="75000"/>
              <a:buFontTx/>
              <a:defRPr sz="1800">
                <a:latin typeface="+mn-lt"/>
                <a:ea typeface="+mn-ea"/>
                <a:cs typeface="+mn-cs"/>
                <a:sym typeface="Helvetica Light"/>
              </a:defRPr>
            </a:lvl4pPr>
            <a:lvl5pPr marL="1592035" indent="-220435" defTabSz="410765">
              <a:lnSpc>
                <a:spcPct val="100000"/>
              </a:lnSpc>
              <a:spcBef>
                <a:spcPts val="2200"/>
              </a:spcBef>
              <a:buSzPct val="75000"/>
              <a:buFontTx/>
              <a:defRPr sz="1800"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xfrm>
            <a:off x="5964732" y="6505277"/>
            <a:ext cx="253607" cy="249238"/>
          </a:xfrm>
          <a:prstGeom prst="rect">
            <a:avLst/>
          </a:prstGeom>
        </p:spPr>
        <p:txBody>
          <a:bodyPr lIns="35718" tIns="35718" rIns="35718" bIns="35718" anchor="t"/>
          <a:lstStyle>
            <a:lvl1pPr algn="ctr" defTabSz="410765"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2193726" y="892968"/>
            <a:ext cx="7804548" cy="5072064"/>
          </a:xfrm>
          <a:prstGeom prst="rect">
            <a:avLst/>
          </a:prstGeom>
        </p:spPr>
        <p:txBody>
          <a:bodyPr lIns="35718" tIns="35718" rIns="35718" bIns="35718" anchor="ctr"/>
          <a:lstStyle>
            <a:lvl1pPr marL="296333" indent="-296333" defTabSz="410765">
              <a:lnSpc>
                <a:spcPct val="100000"/>
              </a:lnSpc>
              <a:spcBef>
                <a:spcPts val="2900"/>
              </a:spcBef>
              <a:buSzPct val="75000"/>
              <a:buFontTx/>
              <a:defRPr sz="2400">
                <a:latin typeface="+mn-lt"/>
                <a:ea typeface="+mn-ea"/>
                <a:cs typeface="+mn-cs"/>
                <a:sym typeface="Helvetica Light"/>
              </a:defRPr>
            </a:lvl1pPr>
            <a:lvl2pPr marL="740833" indent="-296333" defTabSz="410765">
              <a:lnSpc>
                <a:spcPct val="100000"/>
              </a:lnSpc>
              <a:spcBef>
                <a:spcPts val="2900"/>
              </a:spcBef>
              <a:buSzPct val="75000"/>
              <a:buFontTx/>
              <a:defRPr sz="2400">
                <a:latin typeface="+mn-lt"/>
                <a:ea typeface="+mn-ea"/>
                <a:cs typeface="+mn-cs"/>
                <a:sym typeface="Helvetica Light"/>
              </a:defRPr>
            </a:lvl2pPr>
            <a:lvl3pPr marL="1185333" indent="-296333" defTabSz="410765">
              <a:lnSpc>
                <a:spcPct val="100000"/>
              </a:lnSpc>
              <a:spcBef>
                <a:spcPts val="2900"/>
              </a:spcBef>
              <a:buSzPct val="75000"/>
              <a:buFontTx/>
              <a:defRPr sz="2400">
                <a:latin typeface="+mn-lt"/>
                <a:ea typeface="+mn-ea"/>
                <a:cs typeface="+mn-cs"/>
                <a:sym typeface="Helvetica Light"/>
              </a:defRPr>
            </a:lvl3pPr>
            <a:lvl4pPr marL="1629833" indent="-296333" defTabSz="410765">
              <a:lnSpc>
                <a:spcPct val="100000"/>
              </a:lnSpc>
              <a:spcBef>
                <a:spcPts val="2900"/>
              </a:spcBef>
              <a:buSzPct val="75000"/>
              <a:buFontTx/>
              <a:defRPr sz="2400">
                <a:latin typeface="+mn-lt"/>
                <a:ea typeface="+mn-ea"/>
                <a:cs typeface="+mn-cs"/>
                <a:sym typeface="Helvetica Light"/>
              </a:defRPr>
            </a:lvl4pPr>
            <a:lvl5pPr marL="2074333" indent="-296333" defTabSz="410765">
              <a:lnSpc>
                <a:spcPct val="100000"/>
              </a:lnSpc>
              <a:spcBef>
                <a:spcPts val="2900"/>
              </a:spcBef>
              <a:buSzPct val="75000"/>
              <a:buFontTx/>
              <a:defRPr sz="2400"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xfrm>
            <a:off x="5964732" y="6505277"/>
            <a:ext cx="253607" cy="249238"/>
          </a:xfrm>
          <a:prstGeom prst="rect">
            <a:avLst/>
          </a:prstGeom>
        </p:spPr>
        <p:txBody>
          <a:bodyPr lIns="35718" tIns="35718" rIns="35718" bIns="35718" anchor="t"/>
          <a:lstStyle>
            <a:lvl1pPr algn="ctr" defTabSz="410765"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6247804" y="3580804"/>
            <a:ext cx="3750470" cy="265211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6252176" y="625078"/>
            <a:ext cx="3750470" cy="265211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half" idx="15"/>
          </p:nvPr>
        </p:nvSpPr>
        <p:spPr>
          <a:xfrm>
            <a:off x="2193726" y="625078"/>
            <a:ext cx="3750470" cy="560784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xfrm>
            <a:off x="5964732" y="6505277"/>
            <a:ext cx="253607" cy="249238"/>
          </a:xfrm>
          <a:prstGeom prst="rect">
            <a:avLst/>
          </a:prstGeom>
        </p:spPr>
        <p:txBody>
          <a:bodyPr lIns="35718" tIns="35718" rIns="35718" bIns="35718" anchor="t"/>
          <a:lstStyle>
            <a:lvl1pPr algn="ctr" defTabSz="410765"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  <a:ln w="3175">
            <a:miter lim="400000"/>
          </a:ln>
        </p:spPr>
        <p:txBody>
          <a:bodyPr wrap="none" lIns="45719" rIns="45719" anchor="ctr">
            <a:spAutoFit/>
          </a:bodyPr>
          <a:lstStyle>
            <a:lvl1pPr algn="r" defTabSz="914400"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transition xmlns:p14="http://schemas.microsoft.com/office/powerpoint/2010/main" spd="med" advClick="1"/>
  <p:txStyles>
    <p:titleStyle>
      <a:lvl1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23900" marR="0" indent="-266700" algn="l" defTabSz="91440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34439" marR="0" indent="-320039" algn="l" defTabSz="91440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727200" marR="0" indent="-355600" algn="l" defTabSz="91440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184400" marR="0" indent="-355600" algn="l" defTabSz="91440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641600" marR="0" indent="-355600" algn="l" defTabSz="91440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098800" marR="0" indent="-355600" algn="l" defTabSz="91440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556000" marR="0" indent="-355600" algn="l" defTabSz="91440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013200" marR="0" indent="-355600" algn="l" defTabSz="91440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2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Relationship Id="rId3" Type="http://schemas.openxmlformats.org/officeDocument/2006/relationships/image" Target="../media/image1.tif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Relationship Id="rId3" Type="http://schemas.openxmlformats.org/officeDocument/2006/relationships/image" Target="../media/image1.gif"/><Relationship Id="rId4" Type="http://schemas.openxmlformats.org/officeDocument/2006/relationships/hyperlink" Target="http://THEMIS.asu.edu" TargetMode="Externa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image1.jpeg"/>
          <p:cNvPicPr>
            <a:picLocks noChangeAspect="1"/>
          </p:cNvPicPr>
          <p:nvPr/>
        </p:nvPicPr>
        <p:blipFill>
          <a:blip r:embed="rId2">
            <a:alphaModFix amt="63000"/>
            <a:extLst/>
          </a:blip>
          <a:stretch>
            <a:fillRect/>
          </a:stretch>
        </p:blipFill>
        <p:spPr>
          <a:xfrm>
            <a:off x="0" y="-2"/>
            <a:ext cx="12222872" cy="6886939"/>
          </a:xfrm>
          <a:prstGeom prst="rect">
            <a:avLst/>
          </a:prstGeom>
          <a:ln w="3175">
            <a:miter lim="400000"/>
          </a:ln>
        </p:spPr>
      </p:pic>
      <p:sp>
        <p:nvSpPr>
          <p:cNvPr id="128" name="Shape 128"/>
          <p:cNvSpPr/>
          <p:nvPr/>
        </p:nvSpPr>
        <p:spPr>
          <a:xfrm>
            <a:off x="-1" y="212201"/>
            <a:ext cx="12222874" cy="35966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3135313">
              <a:spcBef>
                <a:spcPts val="3600"/>
              </a:spcBef>
              <a:defRPr b="1" sz="6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Comparison of Seasonal Surface Temperatures for CO</a:t>
            </a:r>
            <a:r>
              <a:rPr baseline="-5999"/>
              <a:t>2</a:t>
            </a:r>
            <a:r>
              <a:t> Ice and H</a:t>
            </a:r>
            <a:r>
              <a:rPr baseline="-5999"/>
              <a:t>2</a:t>
            </a:r>
            <a:r>
              <a:t>O Ice Near the Martian South Pole</a:t>
            </a:r>
          </a:p>
        </p:txBody>
      </p:sp>
      <p:sp>
        <p:nvSpPr>
          <p:cNvPr id="129" name="Shape 129"/>
          <p:cNvSpPr/>
          <p:nvPr/>
        </p:nvSpPr>
        <p:spPr>
          <a:xfrm>
            <a:off x="0" y="4324098"/>
            <a:ext cx="12222874" cy="6756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3135313">
              <a:spcBef>
                <a:spcPts val="2400"/>
              </a:spcBef>
              <a:defRPr b="1" sz="4000"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r>
              <a:t>Paras Angell and Phil Christensen</a:t>
            </a:r>
          </a:p>
        </p:txBody>
      </p:sp>
      <p:sp>
        <p:nvSpPr>
          <p:cNvPr id="130" name="Shape 130"/>
          <p:cNvSpPr/>
          <p:nvPr/>
        </p:nvSpPr>
        <p:spPr>
          <a:xfrm>
            <a:off x="-1" y="5158197"/>
            <a:ext cx="12222874" cy="11328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3135313">
              <a:defRPr sz="3600">
                <a:latin typeface="Baskerville"/>
                <a:ea typeface="Baskerville"/>
                <a:cs typeface="Baskerville"/>
                <a:sym typeface="Baskerville"/>
              </a:defRPr>
            </a:pPr>
            <a:r>
              <a:t>School of Earth and Space Exploration, </a:t>
            </a:r>
          </a:p>
          <a:p>
            <a:pPr defTabSz="3135313">
              <a:defRPr sz="3600">
                <a:latin typeface="Baskerville"/>
                <a:ea typeface="Baskerville"/>
                <a:cs typeface="Baskerville"/>
                <a:sym typeface="Baskerville"/>
              </a:defRPr>
            </a:pPr>
            <a:r>
              <a:t>Arizona State University</a:t>
            </a:r>
          </a:p>
        </p:txBody>
      </p:sp>
      <p:pic>
        <p:nvPicPr>
          <p:cNvPr id="131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2516" y="5948664"/>
            <a:ext cx="2123737" cy="618041"/>
          </a:xfrm>
          <a:prstGeom prst="rect">
            <a:avLst/>
          </a:prstGeom>
          <a:ln w="3175">
            <a:miter lim="400000"/>
          </a:ln>
        </p:spPr>
      </p:pic>
      <p:pic>
        <p:nvPicPr>
          <p:cNvPr id="132" name="image3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071812" y="5986684"/>
            <a:ext cx="1846164" cy="58002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/>
          <p:nvPr>
            <p:ph type="title"/>
          </p:nvPr>
        </p:nvSpPr>
        <p:spPr>
          <a:xfrm>
            <a:off x="383976" y="336351"/>
            <a:ext cx="7185423" cy="1518048"/>
          </a:xfrm>
          <a:prstGeom prst="rect">
            <a:avLst/>
          </a:prstGeom>
        </p:spPr>
        <p:txBody>
          <a:bodyPr/>
          <a:lstStyle/>
          <a:p>
            <a:pPr>
              <a:defRPr sz="4400">
                <a:solidFill>
                  <a:srgbClr val="942193"/>
                </a:solidFill>
                <a:latin typeface="Futura"/>
                <a:ea typeface="Futura"/>
                <a:cs typeface="Futura"/>
                <a:sym typeface="Futura"/>
              </a:defRPr>
            </a:pPr>
            <a:r>
              <a:t>Extent of H</a:t>
            </a:r>
            <a:r>
              <a:rPr baseline="-5999"/>
              <a:t>2</a:t>
            </a:r>
            <a:r>
              <a:t>O Ice Region</a:t>
            </a:r>
          </a:p>
        </p:txBody>
      </p:sp>
      <p:sp>
        <p:nvSpPr>
          <p:cNvPr id="236" name="Shape 236"/>
          <p:cNvSpPr/>
          <p:nvPr/>
        </p:nvSpPr>
        <p:spPr>
          <a:xfrm>
            <a:off x="123371" y="1912565"/>
            <a:ext cx="6992258" cy="336073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ctr">
            <a:spAutoFit/>
          </a:bodyPr>
          <a:lstStyle/>
          <a:p>
            <a:pPr marL="228600" indent="-228600" algn="l" defTabSz="2204516">
              <a:lnSpc>
                <a:spcPct val="150000"/>
              </a:lnSpc>
              <a:buSzPct val="100000"/>
              <a:buChar char="•"/>
              <a:defRPr sz="3200">
                <a:solidFill>
                  <a:srgbClr val="006551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These images show extended water ice region for Mars Year 33 summer</a:t>
            </a:r>
          </a:p>
          <a:p>
            <a:pPr marL="228600" indent="-228600" algn="l" defTabSz="2204516">
              <a:lnSpc>
                <a:spcPct val="150000"/>
              </a:lnSpc>
              <a:buSzPct val="100000"/>
              <a:buChar char="•"/>
              <a:defRPr sz="3200">
                <a:solidFill>
                  <a:srgbClr val="006551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H</a:t>
            </a:r>
            <a:r>
              <a:rPr baseline="-5999"/>
              <a:t>2</a:t>
            </a:r>
            <a:r>
              <a:t>O ice unit extends more than 100 km</a:t>
            </a:r>
          </a:p>
          <a:p>
            <a:pPr marL="228600" indent="-228600" algn="l" defTabSz="2204516">
              <a:lnSpc>
                <a:spcPct val="150000"/>
              </a:lnSpc>
              <a:buSzPct val="100000"/>
              <a:buChar char="•"/>
              <a:defRPr sz="3200">
                <a:solidFill>
                  <a:srgbClr val="006551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H</a:t>
            </a:r>
            <a:r>
              <a:rPr baseline="-5999"/>
              <a:t>2</a:t>
            </a:r>
            <a:r>
              <a:t>O ice is widespread around southern perennial polar cap</a:t>
            </a:r>
          </a:p>
        </p:txBody>
      </p:sp>
      <p:sp>
        <p:nvSpPr>
          <p:cNvPr id="237" name="Shape 237"/>
          <p:cNvSpPr/>
          <p:nvPr/>
        </p:nvSpPr>
        <p:spPr>
          <a:xfrm>
            <a:off x="246759" y="5903536"/>
            <a:ext cx="7056689" cy="78263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ctr">
            <a:spAutoFit/>
          </a:bodyPr>
          <a:lstStyle>
            <a:lvl1pPr algn="l" defTabSz="914400">
              <a:defRPr b="1">
                <a:solidFill>
                  <a:srgbClr val="011893"/>
                </a:solidFill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pPr/>
            <a:r>
              <a:t>Figure 6. Composite Thermal Infrared images for Mars Year 33, Ls 337° and Ls 339°</a:t>
            </a:r>
          </a:p>
        </p:txBody>
      </p:sp>
      <p:pic>
        <p:nvPicPr>
          <p:cNvPr id="238" name="I67742006 Ls 337 Yr 33 New Composit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98611" y="0"/>
            <a:ext cx="4893935" cy="68580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/>
          <p:nvPr>
            <p:ph type="title"/>
          </p:nvPr>
        </p:nvSpPr>
        <p:spPr>
          <a:xfrm>
            <a:off x="277790" y="365124"/>
            <a:ext cx="11493663" cy="688173"/>
          </a:xfrm>
          <a:prstGeom prst="rect">
            <a:avLst/>
          </a:prstGeom>
        </p:spPr>
        <p:txBody>
          <a:bodyPr/>
          <a:lstStyle>
            <a:lvl1pPr algn="ctr" defTabSz="758951">
              <a:defRPr sz="3652">
                <a:solidFill>
                  <a:srgbClr val="942093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Conclusions</a:t>
            </a:r>
          </a:p>
        </p:txBody>
      </p:sp>
      <p:sp>
        <p:nvSpPr>
          <p:cNvPr id="241" name="Shape 241"/>
          <p:cNvSpPr/>
          <p:nvPr/>
        </p:nvSpPr>
        <p:spPr>
          <a:xfrm>
            <a:off x="291473" y="1012075"/>
            <a:ext cx="11466296" cy="550703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ctr">
            <a:spAutoFit/>
          </a:bodyPr>
          <a:lstStyle/>
          <a:p>
            <a:pPr marL="457200" indent="-439737" algn="l" defTabSz="3135313">
              <a:defRPr sz="3200">
                <a:solidFill>
                  <a:srgbClr val="005493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♂</a:t>
            </a:r>
            <a:r>
              <a:t> </a:t>
            </a:r>
            <a:r>
              <a:t>During spring, all areas have the same surface temperature which increases gradually from 140 K to 160 K.</a:t>
            </a:r>
          </a:p>
          <a:p>
            <a:pPr marL="457200" indent="-457200" algn="l" defTabSz="3135313">
              <a:spcBef>
                <a:spcPts val="600"/>
              </a:spcBef>
              <a:defRPr sz="3200">
                <a:solidFill>
                  <a:srgbClr val="006551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♂</a:t>
            </a:r>
            <a:r>
              <a:t> </a:t>
            </a:r>
            <a:r>
              <a:t>After Ls 280°, the surface temperatures differentiate between three units: CO</a:t>
            </a:r>
            <a:r>
              <a:rPr baseline="-5999"/>
              <a:t>2</a:t>
            </a:r>
            <a:r>
              <a:t> ice, H</a:t>
            </a:r>
            <a:r>
              <a:rPr baseline="-5999"/>
              <a:t>2</a:t>
            </a:r>
            <a:r>
              <a:t>O ice, and regolith. </a:t>
            </a:r>
          </a:p>
          <a:p>
            <a:pPr marL="457200" indent="-457200" algn="l" defTabSz="3135313">
              <a:spcBef>
                <a:spcPts val="600"/>
              </a:spcBef>
              <a:defRPr sz="3200">
                <a:solidFill>
                  <a:srgbClr val="005493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♂</a:t>
            </a:r>
            <a:r>
              <a:t> </a:t>
            </a:r>
            <a:r>
              <a:t>The boundaries between units are stable over several Mars years</a:t>
            </a:r>
          </a:p>
          <a:p>
            <a:pPr marL="457200" indent="-457200" algn="l" defTabSz="3135313">
              <a:spcBef>
                <a:spcPts val="600"/>
              </a:spcBef>
              <a:defRPr sz="3200">
                <a:solidFill>
                  <a:srgbClr val="006551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♂ </a:t>
            </a:r>
            <a:r>
              <a:t>H</a:t>
            </a:r>
            <a:r>
              <a:rPr baseline="-5999"/>
              <a:t>2</a:t>
            </a:r>
            <a:r>
              <a:t>O ice</a:t>
            </a:r>
            <a:r>
              <a:t> has an intermediate albedo between those of CO</a:t>
            </a:r>
            <a:r>
              <a:rPr baseline="-5999"/>
              <a:t>2</a:t>
            </a:r>
            <a:r>
              <a:t> ice and regolith</a:t>
            </a:r>
          </a:p>
          <a:p>
            <a:pPr marL="457200" indent="-439737" algn="l" defTabSz="3135313">
              <a:defRPr b="1" sz="3200">
                <a:solidFill>
                  <a:srgbClr val="005493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rPr b="0"/>
              <a:t>♂ Area A5 is identified as H</a:t>
            </a:r>
            <a:r>
              <a:rPr b="0" baseline="-5999"/>
              <a:t>2</a:t>
            </a:r>
            <a:r>
              <a:rPr b="0"/>
              <a:t>O ice based on its temperature (190 ± 3 K) and higher albedo (0.42) than regolith (0.34). </a:t>
            </a:r>
            <a:endParaRPr b="0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/>
          <p:nvPr/>
        </p:nvSpPr>
        <p:spPr>
          <a:xfrm>
            <a:off x="215152" y="0"/>
            <a:ext cx="11761696" cy="81139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defRPr sz="4400">
                <a:solidFill>
                  <a:srgbClr val="521B93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Acknowledgments</a:t>
            </a:r>
          </a:p>
        </p:txBody>
      </p:sp>
      <p:sp>
        <p:nvSpPr>
          <p:cNvPr id="244" name="Shape 244"/>
          <p:cNvSpPr/>
          <p:nvPr/>
        </p:nvSpPr>
        <p:spPr>
          <a:xfrm>
            <a:off x="223163" y="1016944"/>
            <a:ext cx="11761697" cy="41554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 algn="l" defTabSz="914400">
              <a:buSzPct val="100000"/>
              <a:buFont typeface="Arial"/>
              <a:buChar char="•"/>
              <a:defRPr sz="2800">
                <a:solidFill>
                  <a:srgbClr val="006551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I would like to thank NASA Space Grant and NASA for this amazing opportunity to conduct research.</a:t>
            </a:r>
          </a:p>
          <a:p>
            <a:pPr marL="457200" indent="-457200" algn="l" defTabSz="914400">
              <a:buSzPct val="100000"/>
              <a:buFont typeface="Arial"/>
              <a:buChar char="•"/>
              <a:defRPr sz="2800">
                <a:solidFill>
                  <a:srgbClr val="006551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</a:p>
          <a:p>
            <a:pPr marL="457200" indent="-457200" algn="l" defTabSz="914400">
              <a:buSzPct val="100000"/>
              <a:buFont typeface="Arial"/>
              <a:buChar char="•"/>
              <a:defRPr sz="2800">
                <a:solidFill>
                  <a:srgbClr val="006551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My mentor, Prof. Phil Christensen for inspiration and guidance.</a:t>
            </a:r>
          </a:p>
          <a:p>
            <a:pPr marL="457200" indent="-457200" algn="l" defTabSz="914400">
              <a:buSzPct val="100000"/>
              <a:buFont typeface="Arial"/>
              <a:buChar char="•"/>
              <a:defRPr sz="2800">
                <a:solidFill>
                  <a:srgbClr val="006551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</a:p>
          <a:p>
            <a:pPr marL="457200" indent="-457200" algn="l" defTabSz="914400">
              <a:buSzPct val="100000"/>
              <a:buFont typeface="Arial"/>
              <a:buChar char="•"/>
              <a:defRPr sz="2800">
                <a:solidFill>
                  <a:srgbClr val="006551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Members of the JMARS team for help with image processing.</a:t>
            </a:r>
          </a:p>
          <a:p>
            <a:pPr marL="457200" indent="-457200" algn="l" defTabSz="914400">
              <a:buSzPct val="100000"/>
              <a:buFont typeface="Arial"/>
              <a:buChar char="•"/>
              <a:defRPr sz="2800">
                <a:solidFill>
                  <a:srgbClr val="006551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</a:p>
          <a:p>
            <a:pPr marL="457200" indent="-457200" algn="l" defTabSz="914400">
              <a:buSzPct val="100000"/>
              <a:buFont typeface="Arial"/>
              <a:buChar char="•"/>
              <a:defRPr sz="2800">
                <a:solidFill>
                  <a:srgbClr val="006551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Prof. Tom Sharp for leading the ASU/NASA Space Grant Program.</a:t>
            </a:r>
          </a:p>
          <a:p>
            <a:pPr marL="457200" indent="-457200" algn="l" defTabSz="914400">
              <a:buSzPct val="100000"/>
              <a:buFont typeface="Arial"/>
              <a:buChar char="•"/>
              <a:defRPr sz="2800">
                <a:solidFill>
                  <a:srgbClr val="006551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</a:p>
          <a:p>
            <a:pPr marL="457200" indent="-457200" algn="l" defTabSz="914400">
              <a:buSzPct val="100000"/>
              <a:buFont typeface="Arial"/>
              <a:buChar char="•"/>
              <a:defRPr sz="2800">
                <a:solidFill>
                  <a:srgbClr val="006551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Ms. Desiree Crawl for organizing and coordinating this program.</a:t>
            </a:r>
          </a:p>
        </p:txBody>
      </p:sp>
      <p:pic>
        <p:nvPicPr>
          <p:cNvPr id="245" name="image13-small.png" descr="footer space grant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665651"/>
            <a:ext cx="12208024" cy="1192349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42193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References</a:t>
            </a:r>
          </a:p>
        </p:txBody>
      </p:sp>
      <p:sp>
        <p:nvSpPr>
          <p:cNvPr id="248" name="Shape 248"/>
          <p:cNvSpPr/>
          <p:nvPr>
            <p:ph type="body" idx="1"/>
          </p:nvPr>
        </p:nvSpPr>
        <p:spPr>
          <a:xfrm>
            <a:off x="709831" y="1830585"/>
            <a:ext cx="10772338" cy="4420197"/>
          </a:xfrm>
          <a:prstGeom prst="rect">
            <a:avLst/>
          </a:prstGeom>
        </p:spPr>
        <p:txBody>
          <a:bodyPr/>
          <a:lstStyle/>
          <a:p>
            <a:pPr marL="290406" indent="-290406" defTabSz="402550">
              <a:spcBef>
                <a:spcPts val="2800"/>
              </a:spcBef>
              <a:defRPr sz="3136">
                <a:latin typeface="Baskerville"/>
                <a:ea typeface="Baskerville"/>
                <a:cs typeface="Baskerville"/>
                <a:sym typeface="Baskerville"/>
              </a:defRPr>
            </a:pPr>
            <a:r>
              <a:t>[1] Titus, T. N., H.H. Kieffer, and P.R. Christensen, 2003. Science 299 1048-1051.</a:t>
            </a:r>
          </a:p>
          <a:p>
            <a:pPr marL="290406" indent="-290406" defTabSz="402550">
              <a:spcBef>
                <a:spcPts val="2800"/>
              </a:spcBef>
              <a:defRPr sz="3136">
                <a:latin typeface="Baskerville"/>
                <a:ea typeface="Baskerville"/>
                <a:cs typeface="Baskerville"/>
                <a:sym typeface="Baskerville"/>
              </a:defRPr>
            </a:pPr>
            <a:r>
              <a:t>[2] Byrne, S. and A.P. Ingersoll, A sublimation model for martian south polar ice features, Science, 299, 1051-1053, 2003.</a:t>
            </a:r>
          </a:p>
          <a:p>
            <a:pPr marL="290406" indent="-290406" defTabSz="402550">
              <a:spcBef>
                <a:spcPts val="2800"/>
              </a:spcBef>
              <a:defRPr sz="3136">
                <a:latin typeface="Baskerville"/>
                <a:ea typeface="Baskerville"/>
                <a:cs typeface="Baskerville"/>
                <a:sym typeface="Baskerville"/>
              </a:defRPr>
            </a:pPr>
            <a:r>
              <a:t>[3] Christensen, P. R. GeoScienceWorld Elements. 3(2): 151-155. </a:t>
            </a:r>
          </a:p>
          <a:p>
            <a:pPr marL="290406" indent="-290406" defTabSz="402550">
              <a:spcBef>
                <a:spcPts val="2800"/>
              </a:spcBef>
              <a:defRPr sz="3136">
                <a:latin typeface="Baskerville"/>
                <a:ea typeface="Baskerville"/>
                <a:cs typeface="Baskerville"/>
                <a:sym typeface="Baskerville"/>
              </a:defRPr>
            </a:pPr>
            <a:r>
              <a:t>[4] Piqueux, S. and Christensen, P. R., 2008. J. Geophys. Res.113, E06005.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/>
        </p:nvSpPr>
        <p:spPr>
          <a:xfrm>
            <a:off x="274161" y="1142814"/>
            <a:ext cx="7735521" cy="494487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685800" indent="-685800" algn="l" defTabSz="914400">
              <a:buSzPct val="100000"/>
              <a:buFont typeface="Arial"/>
              <a:buChar char="•"/>
              <a:defRPr sz="3200">
                <a:solidFill>
                  <a:srgbClr val="011893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Seasonal layer of CO</a:t>
            </a:r>
            <a:r>
              <a:rPr baseline="-25000"/>
              <a:t>2 </a:t>
            </a:r>
            <a:r>
              <a:t>ice</a:t>
            </a:r>
          </a:p>
          <a:p>
            <a:pPr marL="685800" indent="-685800" algn="l" defTabSz="914400">
              <a:buSzPct val="100000"/>
              <a:buFont typeface="Arial"/>
              <a:buChar char="•"/>
              <a:defRPr sz="3200">
                <a:solidFill>
                  <a:srgbClr val="011893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</a:p>
          <a:p>
            <a:pPr marL="685800" indent="-685800" algn="l" defTabSz="914400">
              <a:buSzPct val="100000"/>
              <a:buFont typeface="Arial"/>
              <a:buChar char="•"/>
              <a:defRPr sz="3200">
                <a:solidFill>
                  <a:srgbClr val="011893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Seasons on Mars measured in Solar Longitude, Ls</a:t>
            </a:r>
          </a:p>
          <a:p>
            <a:pPr marL="685800" indent="-685800" algn="l" defTabSz="914400">
              <a:buSzPct val="100000"/>
              <a:buFont typeface="Arial"/>
              <a:buChar char="•"/>
              <a:defRPr sz="3200">
                <a:solidFill>
                  <a:srgbClr val="011893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</a:p>
          <a:p>
            <a:pPr marL="685800" indent="-685800" algn="l" defTabSz="914400">
              <a:buSzPct val="100000"/>
              <a:buFont typeface="Arial"/>
              <a:buChar char="•"/>
              <a:defRPr sz="3200">
                <a:solidFill>
                  <a:srgbClr val="011893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CO</a:t>
            </a:r>
            <a:r>
              <a:rPr baseline="-25000"/>
              <a:t>2</a:t>
            </a:r>
            <a:r>
              <a:t> ice sublimates in spring and summer</a:t>
            </a:r>
          </a:p>
          <a:p>
            <a:pPr marL="685800" indent="-685800" algn="l" defTabSz="914400">
              <a:buSzPct val="100000"/>
              <a:buFont typeface="Arial"/>
              <a:buChar char="•"/>
              <a:defRPr sz="3200">
                <a:solidFill>
                  <a:srgbClr val="011893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</a:p>
          <a:p>
            <a:pPr marL="685800" indent="-685800" algn="l" defTabSz="914400">
              <a:buSzPct val="100000"/>
              <a:buFont typeface="Arial"/>
              <a:buChar char="•"/>
              <a:defRPr sz="3200">
                <a:solidFill>
                  <a:srgbClr val="011893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Visible Images</a:t>
            </a:r>
          </a:p>
          <a:p>
            <a:pPr marL="685800" indent="-685800" algn="l" defTabSz="914400">
              <a:buSzPct val="100000"/>
              <a:buFont typeface="Arial"/>
              <a:buChar char="•"/>
              <a:defRPr sz="3200">
                <a:solidFill>
                  <a:srgbClr val="011893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</a:p>
          <a:p>
            <a:pPr marL="685800" indent="-685800" algn="l" defTabSz="914400">
              <a:buSzPct val="100000"/>
              <a:buFont typeface="Arial"/>
              <a:buChar char="•"/>
              <a:defRPr sz="3200">
                <a:solidFill>
                  <a:srgbClr val="011893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Thermal Infrared Images</a:t>
            </a:r>
          </a:p>
        </p:txBody>
      </p:sp>
      <p:sp>
        <p:nvSpPr>
          <p:cNvPr id="135" name="Shape 135"/>
          <p:cNvSpPr/>
          <p:nvPr/>
        </p:nvSpPr>
        <p:spPr>
          <a:xfrm>
            <a:off x="371958" y="257627"/>
            <a:ext cx="7815397" cy="81139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defRPr sz="4400">
                <a:solidFill>
                  <a:srgbClr val="942093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The South Pole of Mars</a:t>
            </a:r>
          </a:p>
        </p:txBody>
      </p:sp>
      <p:pic>
        <p:nvPicPr>
          <p:cNvPr id="136" name="image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23300" y="3733800"/>
            <a:ext cx="3568700" cy="3124200"/>
          </a:xfrm>
          <a:prstGeom prst="rect">
            <a:avLst/>
          </a:prstGeom>
          <a:ln w="3175">
            <a:miter lim="400000"/>
          </a:ln>
        </p:spPr>
      </p:pic>
      <p:pic>
        <p:nvPicPr>
          <p:cNvPr id="137" name="image5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730195" y="0"/>
            <a:ext cx="3461805" cy="3494826"/>
          </a:xfrm>
          <a:prstGeom prst="rect">
            <a:avLst/>
          </a:prstGeom>
          <a:ln w="3175">
            <a:miter lim="400000"/>
          </a:ln>
        </p:spPr>
      </p:pic>
      <p:sp>
        <p:nvSpPr>
          <p:cNvPr id="138" name="Shape 138"/>
          <p:cNvSpPr/>
          <p:nvPr/>
        </p:nvSpPr>
        <p:spPr>
          <a:xfrm>
            <a:off x="687100" y="6024888"/>
            <a:ext cx="7809108" cy="6756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 defTabSz="914400">
              <a:defRPr sz="2000">
                <a:latin typeface="Baskerville"/>
                <a:ea typeface="Baskerville"/>
                <a:cs typeface="Baskerville"/>
                <a:sym typeface="Baskerville"/>
              </a:defRPr>
            </a:pPr>
            <a:r>
              <a:t>South Polar ice cap, NASA.gov </a:t>
            </a:r>
          </a:p>
          <a:p>
            <a:pPr algn="r" defTabSz="914400">
              <a:defRPr sz="2000">
                <a:latin typeface="Baskerville"/>
                <a:ea typeface="Baskerville"/>
                <a:cs typeface="Baskerville"/>
                <a:sym typeface="Baskerville"/>
              </a:defRPr>
            </a:pPr>
            <a:r>
              <a:t>THEMIS camera onboard NASA’s Mars Odyssey spacecraft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dis03_fig1_hires_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8020" y="2561137"/>
            <a:ext cx="5285678" cy="3859483"/>
          </a:xfrm>
          <a:prstGeom prst="rect">
            <a:avLst/>
          </a:prstGeom>
          <a:ln w="3175">
            <a:miter lim="400000"/>
          </a:ln>
        </p:spPr>
      </p:pic>
      <p:sp>
        <p:nvSpPr>
          <p:cNvPr id="141" name="Shape 141"/>
          <p:cNvSpPr/>
          <p:nvPr/>
        </p:nvSpPr>
        <p:spPr>
          <a:xfrm>
            <a:off x="217177" y="102845"/>
            <a:ext cx="11476928" cy="154799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defRPr sz="4400">
                <a:solidFill>
                  <a:srgbClr val="942093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Edge of South Polar Perennial Cap </a:t>
            </a:r>
          </a:p>
        </p:txBody>
      </p:sp>
      <p:grpSp>
        <p:nvGrpSpPr>
          <p:cNvPr id="152" name="Group 152"/>
          <p:cNvGrpSpPr/>
          <p:nvPr/>
        </p:nvGrpSpPr>
        <p:grpSpPr>
          <a:xfrm>
            <a:off x="6872287" y="800613"/>
            <a:ext cx="5174946" cy="5486401"/>
            <a:chOff x="0" y="0"/>
            <a:chExt cx="5174944" cy="5486400"/>
          </a:xfrm>
        </p:grpSpPr>
        <p:pic>
          <p:nvPicPr>
            <p:cNvPr id="142" name="JustSouthPole-polars70S-cropped.gif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0" r="0" b="0"/>
            <a:stretch>
              <a:fillRect/>
            </a:stretch>
          </p:blipFill>
          <p:spPr>
            <a:xfrm>
              <a:off x="0" y="0"/>
              <a:ext cx="5174945" cy="5486400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sp>
          <p:nvSpPr>
            <p:cNvPr id="143" name="Shape 143"/>
            <p:cNvSpPr/>
            <p:nvPr/>
          </p:nvSpPr>
          <p:spPr>
            <a:xfrm flipH="1">
              <a:off x="3183136" y="1686179"/>
              <a:ext cx="482601" cy="1136651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round/>
              <a:tailEnd type="stealth" w="med" len="med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algn="l" defTabSz="1066800">
                <a:defRPr sz="70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44" name="Shape 144"/>
            <p:cNvSpPr/>
            <p:nvPr/>
          </p:nvSpPr>
          <p:spPr>
            <a:xfrm>
              <a:off x="2945779" y="1225029"/>
              <a:ext cx="1724808" cy="546101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 algn="l" defTabSz="1066800">
                <a:defRPr sz="300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Manhattan</a:t>
              </a:r>
            </a:p>
          </p:txBody>
        </p:sp>
        <p:sp>
          <p:nvSpPr>
            <p:cNvPr id="145" name="Shape 145"/>
            <p:cNvSpPr/>
            <p:nvPr/>
          </p:nvSpPr>
          <p:spPr>
            <a:xfrm>
              <a:off x="733226" y="912818"/>
              <a:ext cx="3708401" cy="3708401"/>
            </a:xfrm>
            <a:prstGeom prst="ellipse">
              <a:avLst/>
            </a:prstGeom>
            <a:noFill/>
            <a:ln w="25400" cap="flat">
              <a:solidFill>
                <a:srgbClr val="000000">
                  <a:alpha val="50349"/>
                </a:srgbClr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algn="l" defTabSz="1066800">
                <a:defRPr sz="70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46" name="Shape 146"/>
            <p:cNvSpPr/>
            <p:nvPr/>
          </p:nvSpPr>
          <p:spPr>
            <a:xfrm>
              <a:off x="1317426" y="1473200"/>
              <a:ext cx="2540001" cy="2540000"/>
            </a:xfrm>
            <a:prstGeom prst="ellipse">
              <a:avLst/>
            </a:prstGeom>
            <a:noFill/>
            <a:ln w="25400" cap="flat">
              <a:solidFill>
                <a:srgbClr val="000000">
                  <a:alpha val="50349"/>
                </a:srgbClr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algn="l" defTabSz="1066800">
                <a:defRPr sz="70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47" name="Shape 147"/>
            <p:cNvSpPr/>
            <p:nvPr/>
          </p:nvSpPr>
          <p:spPr>
            <a:xfrm>
              <a:off x="1952426" y="2132018"/>
              <a:ext cx="1270001" cy="1270001"/>
            </a:xfrm>
            <a:prstGeom prst="ellipse">
              <a:avLst/>
            </a:prstGeom>
            <a:noFill/>
            <a:ln w="25400" cap="flat">
              <a:solidFill>
                <a:srgbClr val="000000">
                  <a:alpha val="50349"/>
                </a:srgbClr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algn="l" defTabSz="1066800">
                <a:defRPr sz="70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48" name="Shape 148"/>
            <p:cNvSpPr/>
            <p:nvPr/>
          </p:nvSpPr>
          <p:spPr>
            <a:xfrm>
              <a:off x="2584152" y="2765436"/>
              <a:ext cx="2538592" cy="3165"/>
            </a:xfrm>
            <a:prstGeom prst="line">
              <a:avLst/>
            </a:prstGeom>
            <a:noFill/>
            <a:ln w="25400" cap="flat">
              <a:solidFill>
                <a:srgbClr val="000000">
                  <a:alpha val="49650"/>
                </a:srgbClr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algn="l" defTabSz="1066800">
                <a:defRPr sz="70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49" name="Shape 149"/>
            <p:cNvSpPr/>
            <p:nvPr/>
          </p:nvSpPr>
          <p:spPr>
            <a:xfrm>
              <a:off x="2603435" y="2774271"/>
              <a:ext cx="2500026" cy="440823"/>
            </a:xfrm>
            <a:prstGeom prst="line">
              <a:avLst/>
            </a:prstGeom>
            <a:noFill/>
            <a:ln w="25400" cap="flat">
              <a:solidFill>
                <a:srgbClr val="000000">
                  <a:alpha val="49650"/>
                </a:srgbClr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algn="l" defTabSz="1066800">
                <a:defRPr sz="70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0" name="Shape 150"/>
            <p:cNvSpPr/>
            <p:nvPr/>
          </p:nvSpPr>
          <p:spPr>
            <a:xfrm>
              <a:off x="1268840" y="410576"/>
              <a:ext cx="1525191" cy="990601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/>
            <a:p>
              <a:pPr defTabSz="1066800">
                <a:defRPr sz="3000"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t>Exposed</a:t>
              </a:r>
            </a:p>
            <a:p>
              <a:pPr defTabSz="1066800">
                <a:defRPr sz="3000"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t>H</a:t>
              </a:r>
              <a:r>
                <a:rPr baseline="-5999"/>
                <a:t>2</a:t>
              </a:r>
              <a:r>
                <a:t>O Ice</a:t>
              </a:r>
            </a:p>
          </p:txBody>
        </p:sp>
        <p:sp>
          <p:nvSpPr>
            <p:cNvPr id="151" name="Shape 151"/>
            <p:cNvSpPr/>
            <p:nvPr/>
          </p:nvSpPr>
          <p:spPr>
            <a:xfrm>
              <a:off x="2153355" y="1311905"/>
              <a:ext cx="548641" cy="881601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round/>
              <a:tailEnd type="stealth" w="med" len="med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algn="l" defTabSz="1066800">
                <a:defRPr sz="70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sp>
        <p:nvSpPr>
          <p:cNvPr id="153" name="Shape 153"/>
          <p:cNvSpPr/>
          <p:nvPr/>
        </p:nvSpPr>
        <p:spPr>
          <a:xfrm>
            <a:off x="95568" y="1226158"/>
            <a:ext cx="6330582" cy="112522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 defTabSz="914400">
              <a:lnSpc>
                <a:spcPct val="120000"/>
              </a:lnSpc>
              <a:buFont typeface="Arial"/>
              <a:defRPr sz="3200">
                <a:solidFill>
                  <a:srgbClr val="011893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  <a:lvl2pPr indent="457200" algn="l" defTabSz="914400">
              <a:lnSpc>
                <a:spcPct val="120000"/>
              </a:lnSpc>
              <a:buFont typeface="Arial"/>
              <a:defRPr sz="3200">
                <a:solidFill>
                  <a:srgbClr val="011893"/>
                </a:solidFill>
                <a:latin typeface="Baskerville"/>
                <a:ea typeface="Baskerville"/>
                <a:cs typeface="Baskerville"/>
                <a:sym typeface="Baskerville"/>
              </a:defRPr>
            </a:lvl2pPr>
          </a:lstStyle>
          <a:p>
            <a:pPr/>
            <a:r>
              <a:t>Exposed Water Ice Region</a:t>
            </a:r>
          </a:p>
          <a:p>
            <a:pPr lvl="1"/>
            <a:r>
              <a:t>85.4°S, 10.0°E</a:t>
            </a:r>
          </a:p>
        </p:txBody>
      </p:sp>
      <p:sp>
        <p:nvSpPr>
          <p:cNvPr id="154" name="Shape 154"/>
          <p:cNvSpPr/>
          <p:nvPr/>
        </p:nvSpPr>
        <p:spPr>
          <a:xfrm>
            <a:off x="6958593" y="6215388"/>
            <a:ext cx="5002334" cy="3835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 defTabSz="914400">
              <a:defRPr sz="2000"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r>
              <a:t>NASA image credit, MOLA Science Team</a:t>
            </a:r>
          </a:p>
        </p:txBody>
      </p:sp>
      <p:sp>
        <p:nvSpPr>
          <p:cNvPr id="155" name="Shape 155"/>
          <p:cNvSpPr/>
          <p:nvPr/>
        </p:nvSpPr>
        <p:spPr>
          <a:xfrm>
            <a:off x="13699" y="6409230"/>
            <a:ext cx="7355176" cy="3835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 defTabSz="914400">
              <a:defRPr sz="2000">
                <a:latin typeface="Baskerville"/>
                <a:ea typeface="Baskerville"/>
                <a:cs typeface="Baskerville"/>
                <a:sym typeface="Baskerville"/>
              </a:defRPr>
            </a:pPr>
            <a:r>
              <a:t>NASA image credit: Perennial South Polar Cap  </a:t>
            </a:r>
            <a:r>
              <a:rPr u="sng">
                <a:hlinkClick r:id="rId4" invalidUrl="" action="" tgtFrame="" tooltip="" history="1" highlightClick="0" endSnd="0"/>
              </a:rPr>
              <a:t>THEMIS.asu.edu</a:t>
            </a:r>
            <a:r>
              <a:t>  [1]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type="title"/>
          </p:nvPr>
        </p:nvSpPr>
        <p:spPr>
          <a:xfrm>
            <a:off x="3238551" y="169664"/>
            <a:ext cx="8863160" cy="1518047"/>
          </a:xfrm>
          <a:prstGeom prst="rect">
            <a:avLst/>
          </a:prstGeom>
        </p:spPr>
        <p:txBody>
          <a:bodyPr/>
          <a:lstStyle/>
          <a:p>
            <a:pPr>
              <a:defRPr sz="4400">
                <a:solidFill>
                  <a:srgbClr val="942193"/>
                </a:solidFill>
                <a:latin typeface="Futura"/>
                <a:ea typeface="Futura"/>
                <a:cs typeface="Futura"/>
                <a:sym typeface="Futura"/>
              </a:defRPr>
            </a:pPr>
            <a:r>
              <a:t>Before CO</a:t>
            </a:r>
            <a:r>
              <a:rPr baseline="-5999"/>
              <a:t>2</a:t>
            </a:r>
            <a:r>
              <a:t> Sublimation (Ls 204°)</a:t>
            </a:r>
          </a:p>
        </p:txBody>
      </p:sp>
      <p:sp>
        <p:nvSpPr>
          <p:cNvPr id="158" name="Shape 158"/>
          <p:cNvSpPr/>
          <p:nvPr>
            <p:ph type="body" sz="half" idx="1"/>
          </p:nvPr>
        </p:nvSpPr>
        <p:spPr>
          <a:xfrm>
            <a:off x="241937" y="265399"/>
            <a:ext cx="2667627" cy="6452196"/>
          </a:xfrm>
          <a:prstGeom prst="rect">
            <a:avLst/>
          </a:prstGeom>
        </p:spPr>
        <p:txBody>
          <a:bodyPr/>
          <a:lstStyle/>
          <a:p>
            <a:pPr marL="304800" indent="-304800" defTabSz="914400">
              <a:lnSpc>
                <a:spcPct val="150000"/>
              </a:lnSpc>
              <a:spcBef>
                <a:spcPts val="0"/>
              </a:spcBef>
              <a:buSzPct val="100000"/>
              <a:buFont typeface="Arial"/>
              <a:defRPr sz="3200">
                <a:solidFill>
                  <a:srgbClr val="011893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Areas of interest: A</a:t>
            </a:r>
            <a:r>
              <a:rPr baseline="-5999"/>
              <a:t>2</a:t>
            </a:r>
            <a:r>
              <a:rPr sz="3100"/>
              <a:t>, A</a:t>
            </a:r>
            <a:r>
              <a:rPr baseline="-5999" sz="3100"/>
              <a:t>5</a:t>
            </a:r>
            <a:r>
              <a:rPr sz="3100"/>
              <a:t>, and A</a:t>
            </a:r>
            <a:r>
              <a:rPr baseline="-5999" sz="3100"/>
              <a:t>6</a:t>
            </a:r>
            <a:r>
              <a:rPr sz="3100"/>
              <a:t> </a:t>
            </a:r>
            <a:endParaRPr sz="3100"/>
          </a:p>
          <a:p>
            <a:pPr marL="295275" indent="-295275" defTabSz="914400">
              <a:lnSpc>
                <a:spcPct val="150000"/>
              </a:lnSpc>
              <a:spcBef>
                <a:spcPts val="0"/>
              </a:spcBef>
              <a:buSzPct val="100000"/>
              <a:buFont typeface="Arial"/>
              <a:defRPr sz="3200">
                <a:solidFill>
                  <a:srgbClr val="011893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rPr sz="3100"/>
              <a:t>All areas covered with CO</a:t>
            </a:r>
            <a:r>
              <a:rPr baseline="-5999" sz="3100"/>
              <a:t>2</a:t>
            </a:r>
            <a:r>
              <a:rPr sz="3100"/>
              <a:t> ice</a:t>
            </a:r>
            <a:endParaRPr sz="3100"/>
          </a:p>
          <a:p>
            <a:pPr marL="295275" indent="-295275" defTabSz="914400">
              <a:lnSpc>
                <a:spcPct val="150000"/>
              </a:lnSpc>
              <a:spcBef>
                <a:spcPts val="0"/>
              </a:spcBef>
              <a:buSzPct val="100000"/>
              <a:buFont typeface="Arial"/>
              <a:defRPr sz="3200">
                <a:solidFill>
                  <a:srgbClr val="011893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rPr sz="3100"/>
              <a:t>Uniform Temperature</a:t>
            </a:r>
          </a:p>
        </p:txBody>
      </p:sp>
      <p:grpSp>
        <p:nvGrpSpPr>
          <p:cNvPr id="171" name="Group 171"/>
          <p:cNvGrpSpPr/>
          <p:nvPr/>
        </p:nvGrpSpPr>
        <p:grpSpPr>
          <a:xfrm>
            <a:off x="2986078" y="1479053"/>
            <a:ext cx="9214069" cy="4420196"/>
            <a:chOff x="0" y="0"/>
            <a:chExt cx="9214067" cy="4420195"/>
          </a:xfrm>
        </p:grpSpPr>
        <p:pic>
          <p:nvPicPr>
            <p:cNvPr id="159" name="V73429014 Yr 34 Ls 204.9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84999" y="0"/>
              <a:ext cx="8929069" cy="442019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sp>
          <p:nvSpPr>
            <p:cNvPr id="160" name="Shape 160"/>
            <p:cNvSpPr/>
            <p:nvPr/>
          </p:nvSpPr>
          <p:spPr>
            <a:xfrm>
              <a:off x="1802844" y="681544"/>
              <a:ext cx="507870" cy="565274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2146" tIns="32146" rIns="32146" bIns="32146" numCol="1" anchor="ctr">
              <a:noAutofit/>
            </a:bodyPr>
            <a:lstStyle/>
            <a:p>
              <a:pPr defTabSz="642937">
                <a:defRPr sz="3200">
                  <a:latin typeface="Baskerville SemiBold"/>
                  <a:ea typeface="Baskerville SemiBold"/>
                  <a:cs typeface="Baskerville SemiBold"/>
                  <a:sym typeface="Baskerville SemiBold"/>
                </a:defRPr>
              </a:pPr>
              <a:r>
                <a:t>A</a:t>
              </a:r>
              <a:r>
                <a:rPr baseline="-5999"/>
                <a:t>1</a:t>
              </a:r>
            </a:p>
          </p:txBody>
        </p:sp>
        <p:sp>
          <p:nvSpPr>
            <p:cNvPr id="161" name="Shape 161"/>
            <p:cNvSpPr/>
            <p:nvPr/>
          </p:nvSpPr>
          <p:spPr>
            <a:xfrm>
              <a:off x="3142853" y="1327882"/>
              <a:ext cx="507870" cy="565274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2146" tIns="32146" rIns="32146" bIns="32146" numCol="1" anchor="ctr">
              <a:noAutofit/>
            </a:bodyPr>
            <a:lstStyle/>
            <a:p>
              <a:pPr defTabSz="642937">
                <a:defRPr sz="3200">
                  <a:latin typeface="Baskerville SemiBold"/>
                  <a:ea typeface="Baskerville SemiBold"/>
                  <a:cs typeface="Baskerville SemiBold"/>
                  <a:sym typeface="Baskerville SemiBold"/>
                </a:defRPr>
              </a:pPr>
              <a:r>
                <a:t>A</a:t>
              </a:r>
              <a:r>
                <a:rPr baseline="-5999"/>
                <a:t>2</a:t>
              </a:r>
            </a:p>
          </p:txBody>
        </p:sp>
        <p:sp>
          <p:nvSpPr>
            <p:cNvPr id="162" name="Shape 162"/>
            <p:cNvSpPr/>
            <p:nvPr/>
          </p:nvSpPr>
          <p:spPr>
            <a:xfrm>
              <a:off x="4288188" y="467403"/>
              <a:ext cx="507870" cy="565274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2146" tIns="32146" rIns="32146" bIns="32146" numCol="1" anchor="ctr">
              <a:noAutofit/>
            </a:bodyPr>
            <a:lstStyle/>
            <a:p>
              <a:pPr defTabSz="642937">
                <a:defRPr sz="3200">
                  <a:latin typeface="Baskerville SemiBold"/>
                  <a:ea typeface="Baskerville SemiBold"/>
                  <a:cs typeface="Baskerville SemiBold"/>
                  <a:sym typeface="Baskerville SemiBold"/>
                </a:defRPr>
              </a:pPr>
              <a:r>
                <a:t>A</a:t>
              </a:r>
              <a:r>
                <a:rPr baseline="-5999"/>
                <a:t>3</a:t>
              </a:r>
            </a:p>
          </p:txBody>
        </p:sp>
        <p:sp>
          <p:nvSpPr>
            <p:cNvPr id="163" name="Shape 163"/>
            <p:cNvSpPr/>
            <p:nvPr/>
          </p:nvSpPr>
          <p:spPr>
            <a:xfrm>
              <a:off x="6111638" y="1327882"/>
              <a:ext cx="507870" cy="565274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2146" tIns="32146" rIns="32146" bIns="32146" numCol="1" anchor="ctr">
              <a:noAutofit/>
            </a:bodyPr>
            <a:lstStyle/>
            <a:p>
              <a:pPr defTabSz="642937">
                <a:defRPr sz="3200">
                  <a:latin typeface="Baskerville SemiBold"/>
                  <a:ea typeface="Baskerville SemiBold"/>
                  <a:cs typeface="Baskerville SemiBold"/>
                  <a:sym typeface="Baskerville SemiBold"/>
                </a:defRPr>
              </a:pPr>
              <a:r>
                <a:t>A</a:t>
              </a:r>
              <a:r>
                <a:rPr baseline="-5999"/>
                <a:t>4</a:t>
              </a:r>
            </a:p>
          </p:txBody>
        </p:sp>
        <p:sp>
          <p:nvSpPr>
            <p:cNvPr id="164" name="Shape 164"/>
            <p:cNvSpPr/>
            <p:nvPr/>
          </p:nvSpPr>
          <p:spPr>
            <a:xfrm>
              <a:off x="4943592" y="2213650"/>
              <a:ext cx="507869" cy="565274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2146" tIns="32146" rIns="32146" bIns="32146" numCol="1" anchor="ctr">
              <a:noAutofit/>
            </a:bodyPr>
            <a:lstStyle/>
            <a:p>
              <a:pPr defTabSz="642937">
                <a:defRPr sz="3200">
                  <a:latin typeface="Baskerville SemiBold"/>
                  <a:ea typeface="Baskerville SemiBold"/>
                  <a:cs typeface="Baskerville SemiBold"/>
                  <a:sym typeface="Baskerville SemiBold"/>
                </a:defRPr>
              </a:pPr>
              <a:r>
                <a:t>A</a:t>
              </a:r>
              <a:r>
                <a:rPr baseline="-5999"/>
                <a:t>5</a:t>
              </a:r>
            </a:p>
          </p:txBody>
        </p:sp>
        <p:sp>
          <p:nvSpPr>
            <p:cNvPr id="165" name="Shape 165"/>
            <p:cNvSpPr/>
            <p:nvPr/>
          </p:nvSpPr>
          <p:spPr>
            <a:xfrm>
              <a:off x="8317948" y="1327882"/>
              <a:ext cx="507870" cy="565274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2146" tIns="32146" rIns="32146" bIns="32146" numCol="1" anchor="ctr">
              <a:noAutofit/>
            </a:bodyPr>
            <a:lstStyle/>
            <a:p>
              <a:pPr defTabSz="642937">
                <a:defRPr sz="3200">
                  <a:latin typeface="Baskerville SemiBold"/>
                  <a:ea typeface="Baskerville SemiBold"/>
                  <a:cs typeface="Baskerville SemiBold"/>
                  <a:sym typeface="Baskerville SemiBold"/>
                </a:defRPr>
              </a:pPr>
              <a:r>
                <a:t>A</a:t>
              </a:r>
              <a:r>
                <a:rPr baseline="-5999"/>
                <a:t>6</a:t>
              </a:r>
            </a:p>
          </p:txBody>
        </p:sp>
        <p:sp>
          <p:nvSpPr>
            <p:cNvPr id="166" name="Shape 166"/>
            <p:cNvSpPr/>
            <p:nvPr/>
          </p:nvSpPr>
          <p:spPr>
            <a:xfrm>
              <a:off x="0" y="2384946"/>
              <a:ext cx="507869" cy="565274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2146" tIns="32146" rIns="32146" bIns="32146" numCol="1" anchor="ctr">
              <a:noAutofit/>
            </a:bodyPr>
            <a:lstStyle/>
            <a:p>
              <a:pPr defTabSz="642937">
                <a:defRPr sz="3200">
                  <a:latin typeface="Baskerville SemiBold"/>
                  <a:ea typeface="Baskerville SemiBold"/>
                  <a:cs typeface="Baskerville SemiBold"/>
                  <a:sym typeface="Baskerville SemiBold"/>
                </a:defRPr>
              </a:pPr>
              <a:r>
                <a:t>A</a:t>
              </a:r>
              <a:r>
                <a:rPr baseline="-5999"/>
                <a:t>7</a:t>
              </a:r>
            </a:p>
          </p:txBody>
        </p:sp>
        <p:sp>
          <p:nvSpPr>
            <p:cNvPr id="167" name="Shape 167"/>
            <p:cNvSpPr/>
            <p:nvPr/>
          </p:nvSpPr>
          <p:spPr>
            <a:xfrm>
              <a:off x="4726168" y="3386287"/>
              <a:ext cx="942717" cy="453079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5718" tIns="35718" rIns="35718" bIns="35718" numCol="1" anchor="ctr">
              <a:noAutofit/>
            </a:bodyPr>
            <a:lstStyle>
              <a:lvl1pPr>
                <a:defRPr>
                  <a:solidFill>
                    <a:srgbClr val="B2FF00"/>
                  </a:solidFill>
                  <a:latin typeface="Gill Sans SemiBold"/>
                  <a:ea typeface="Gill Sans SemiBold"/>
                  <a:cs typeface="Gill Sans SemiBold"/>
                  <a:sym typeface="Gill Sans SemiBold"/>
                </a:defRPr>
              </a:lvl1pPr>
            </a:lstStyle>
            <a:p>
              <a:pPr/>
              <a:r>
                <a:t>152 K</a:t>
              </a:r>
            </a:p>
          </p:txBody>
        </p:sp>
        <p:sp>
          <p:nvSpPr>
            <p:cNvPr id="168" name="Shape 168"/>
            <p:cNvSpPr/>
            <p:nvPr/>
          </p:nvSpPr>
          <p:spPr>
            <a:xfrm>
              <a:off x="2925429" y="2213650"/>
              <a:ext cx="942718" cy="565274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5718" tIns="35718" rIns="35718" bIns="35718" numCol="1" anchor="ctr">
              <a:noAutofit/>
            </a:bodyPr>
            <a:lstStyle>
              <a:lvl1pPr>
                <a:defRPr>
                  <a:solidFill>
                    <a:srgbClr val="B2FF00"/>
                  </a:solidFill>
                  <a:latin typeface="Gill Sans SemiBold"/>
                  <a:ea typeface="Gill Sans SemiBold"/>
                  <a:cs typeface="Gill Sans SemiBold"/>
                  <a:sym typeface="Gill Sans SemiBold"/>
                </a:defRPr>
              </a:lvl1pPr>
            </a:lstStyle>
            <a:p>
              <a:pPr/>
              <a:r>
                <a:t>150 K</a:t>
              </a:r>
            </a:p>
          </p:txBody>
        </p:sp>
        <p:sp>
          <p:nvSpPr>
            <p:cNvPr id="169" name="Shape 169"/>
            <p:cNvSpPr/>
            <p:nvPr/>
          </p:nvSpPr>
          <p:spPr>
            <a:xfrm>
              <a:off x="8100524" y="2617603"/>
              <a:ext cx="942718" cy="453079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5718" tIns="35718" rIns="35718" bIns="35718" numCol="1" anchor="ctr">
              <a:noAutofit/>
            </a:bodyPr>
            <a:lstStyle>
              <a:lvl1pPr>
                <a:defRPr>
                  <a:solidFill>
                    <a:srgbClr val="B2FF00"/>
                  </a:solidFill>
                  <a:latin typeface="Gill Sans SemiBold"/>
                  <a:ea typeface="Gill Sans SemiBold"/>
                  <a:cs typeface="Gill Sans SemiBold"/>
                  <a:sym typeface="Gill Sans SemiBold"/>
                </a:defRPr>
              </a:lvl1pPr>
            </a:lstStyle>
            <a:p>
              <a:pPr/>
              <a:r>
                <a:t>152 K</a:t>
              </a:r>
            </a:p>
          </p:txBody>
        </p:sp>
        <p:sp>
          <p:nvSpPr>
            <p:cNvPr id="170" name="Shape 170"/>
            <p:cNvSpPr/>
            <p:nvPr/>
          </p:nvSpPr>
          <p:spPr>
            <a:xfrm>
              <a:off x="7664897" y="38160"/>
              <a:ext cx="1323343" cy="565274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2146" tIns="32146" rIns="32146" bIns="32146" numCol="1" anchor="ctr">
              <a:noAutofit/>
            </a:bodyPr>
            <a:lstStyle>
              <a:lvl1pPr defTabSz="642937">
                <a:defRPr sz="3200">
                  <a:latin typeface="Baskerville SemiBold"/>
                  <a:ea typeface="Baskerville SemiBold"/>
                  <a:cs typeface="Baskerville SemiBold"/>
                  <a:sym typeface="Baskerville SemiBold"/>
                </a:defRPr>
              </a:lvl1pPr>
            </a:lstStyle>
            <a:p>
              <a:pPr/>
              <a:r>
                <a:t>10 km</a:t>
              </a:r>
            </a:p>
          </p:txBody>
        </p:sp>
      </p:grpSp>
      <p:sp>
        <p:nvSpPr>
          <p:cNvPr id="172" name="Shape 172"/>
          <p:cNvSpPr/>
          <p:nvPr/>
        </p:nvSpPr>
        <p:spPr>
          <a:xfrm>
            <a:off x="4162942" y="6111415"/>
            <a:ext cx="7758114" cy="4270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ctr">
            <a:spAutoFit/>
          </a:bodyPr>
          <a:lstStyle>
            <a:lvl1pPr algn="l" defTabSz="914400">
              <a:defRPr b="1">
                <a:solidFill>
                  <a:srgbClr val="011893"/>
                </a:solidFill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pPr/>
            <a:r>
              <a:t>Figure 1. Visible THEMIS image, Ls 204°, Mars Year 34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I67742006 Ls 337 Yr 3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2169848"/>
            <a:ext cx="12192001" cy="4915262"/>
          </a:xfrm>
          <a:prstGeom prst="rect">
            <a:avLst/>
          </a:prstGeom>
          <a:ln w="3175">
            <a:miter lim="400000"/>
          </a:ln>
        </p:spPr>
      </p:pic>
      <p:sp>
        <p:nvSpPr>
          <p:cNvPr id="175" name="Shape 175"/>
          <p:cNvSpPr/>
          <p:nvPr/>
        </p:nvSpPr>
        <p:spPr>
          <a:xfrm>
            <a:off x="371958" y="181427"/>
            <a:ext cx="8862729" cy="81139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914400">
              <a:defRPr sz="4400">
                <a:solidFill>
                  <a:srgbClr val="942093"/>
                </a:solidFill>
                <a:latin typeface="Futura"/>
                <a:ea typeface="Futura"/>
                <a:cs typeface="Futura"/>
                <a:sym typeface="Futura"/>
              </a:defRPr>
            </a:pPr>
            <a:r>
              <a:t>After CO</a:t>
            </a:r>
            <a:r>
              <a:rPr baseline="-5999"/>
              <a:t>2</a:t>
            </a:r>
            <a:r>
              <a:t> Sublimation</a:t>
            </a:r>
          </a:p>
        </p:txBody>
      </p:sp>
      <p:sp>
        <p:nvSpPr>
          <p:cNvPr id="176" name="Shape 176"/>
          <p:cNvSpPr/>
          <p:nvPr/>
        </p:nvSpPr>
        <p:spPr>
          <a:xfrm>
            <a:off x="548339" y="1028765"/>
            <a:ext cx="11095321" cy="267589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 marL="685800" indent="-685800" algn="l" defTabSz="914400">
              <a:lnSpc>
                <a:spcPct val="110000"/>
              </a:lnSpc>
              <a:buSzPct val="100000"/>
              <a:buFont typeface="Arial"/>
              <a:buChar char="•"/>
              <a:defRPr sz="3200">
                <a:solidFill>
                  <a:srgbClr val="011893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Thermal infrared image — Mars Year 33, Ls 337°</a:t>
            </a:r>
          </a:p>
          <a:p>
            <a:pPr marL="685800" indent="-685800" algn="l" defTabSz="914400">
              <a:lnSpc>
                <a:spcPct val="110000"/>
              </a:lnSpc>
              <a:buSzPct val="100000"/>
              <a:buFont typeface="Arial"/>
              <a:buChar char="•"/>
              <a:defRPr sz="3200">
                <a:solidFill>
                  <a:srgbClr val="011893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Thermally distinct units are revealed</a:t>
            </a:r>
          </a:p>
        </p:txBody>
      </p:sp>
      <p:sp>
        <p:nvSpPr>
          <p:cNvPr id="177" name="Shape 177"/>
          <p:cNvSpPr/>
          <p:nvPr/>
        </p:nvSpPr>
        <p:spPr>
          <a:xfrm>
            <a:off x="104550" y="6198677"/>
            <a:ext cx="6592353" cy="3835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 defTabSz="914400">
              <a:defRPr sz="2000"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r>
              <a:t>Figure 2. THEMIS infrared image. Mars Year 33, Ls 337°</a:t>
            </a:r>
          </a:p>
        </p:txBody>
      </p:sp>
      <p:sp>
        <p:nvSpPr>
          <p:cNvPr id="178" name="Shape 178"/>
          <p:cNvSpPr/>
          <p:nvPr/>
        </p:nvSpPr>
        <p:spPr>
          <a:xfrm>
            <a:off x="5300090" y="4415825"/>
            <a:ext cx="507869" cy="56527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2146" tIns="32146" rIns="32146" bIns="32146" anchor="ctr"/>
          <a:lstStyle/>
          <a:p>
            <a:pPr defTabSz="642937">
              <a:defRPr sz="3200">
                <a:solidFill>
                  <a:srgbClr val="FFFFFF"/>
                </a:solidFill>
                <a:latin typeface="Baskerville SemiBold"/>
                <a:ea typeface="Baskerville SemiBold"/>
                <a:cs typeface="Baskerville SemiBold"/>
                <a:sym typeface="Baskerville SemiBold"/>
              </a:defRPr>
            </a:pPr>
            <a:r>
              <a:t>A</a:t>
            </a:r>
            <a:r>
              <a:rPr baseline="-5999"/>
              <a:t>2</a:t>
            </a:r>
          </a:p>
        </p:txBody>
      </p:sp>
      <p:sp>
        <p:nvSpPr>
          <p:cNvPr id="179" name="Shape 179"/>
          <p:cNvSpPr/>
          <p:nvPr/>
        </p:nvSpPr>
        <p:spPr>
          <a:xfrm>
            <a:off x="6245918" y="4937304"/>
            <a:ext cx="507869" cy="56527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2146" tIns="32146" rIns="32146" bIns="32146" anchor="ctr"/>
          <a:lstStyle/>
          <a:p>
            <a:pPr defTabSz="642937">
              <a:defRPr sz="3200">
                <a:latin typeface="Baskerville SemiBold"/>
                <a:ea typeface="Baskerville SemiBold"/>
                <a:cs typeface="Baskerville SemiBold"/>
                <a:sym typeface="Baskerville SemiBold"/>
              </a:defRPr>
            </a:pPr>
            <a:r>
              <a:t>A</a:t>
            </a:r>
            <a:r>
              <a:rPr baseline="-5999"/>
              <a:t>5</a:t>
            </a:r>
          </a:p>
        </p:txBody>
      </p:sp>
      <p:sp>
        <p:nvSpPr>
          <p:cNvPr id="180" name="Shape 180"/>
          <p:cNvSpPr/>
          <p:nvPr/>
        </p:nvSpPr>
        <p:spPr>
          <a:xfrm>
            <a:off x="8175817" y="4504725"/>
            <a:ext cx="507869" cy="56527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2146" tIns="32146" rIns="32146" bIns="32146" anchor="ctr"/>
          <a:lstStyle/>
          <a:p>
            <a:pPr defTabSz="642937">
              <a:defRPr sz="3200">
                <a:latin typeface="Baskerville SemiBold"/>
                <a:ea typeface="Baskerville SemiBold"/>
                <a:cs typeface="Baskerville SemiBold"/>
                <a:sym typeface="Baskerville SemiBold"/>
              </a:defRPr>
            </a:pPr>
            <a:r>
              <a:t>A</a:t>
            </a:r>
            <a:r>
              <a:rPr baseline="-5999"/>
              <a:t>6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" name="Group 205"/>
          <p:cNvGrpSpPr/>
          <p:nvPr/>
        </p:nvGrpSpPr>
        <p:grpSpPr>
          <a:xfrm>
            <a:off x="6876851" y="136490"/>
            <a:ext cx="5334001" cy="6627845"/>
            <a:chOff x="0" y="0"/>
            <a:chExt cx="5334000" cy="6627843"/>
          </a:xfrm>
        </p:grpSpPr>
        <p:grpSp>
          <p:nvGrpSpPr>
            <p:cNvPr id="187" name="Group 187"/>
            <p:cNvGrpSpPr/>
            <p:nvPr/>
          </p:nvGrpSpPr>
          <p:grpSpPr>
            <a:xfrm>
              <a:off x="0" y="0"/>
              <a:ext cx="5270013" cy="3649266"/>
              <a:chOff x="0" y="0"/>
              <a:chExt cx="5270012" cy="3649265"/>
            </a:xfrm>
          </p:grpSpPr>
          <p:pic>
            <p:nvPicPr>
              <p:cNvPr id="182" name="I00910002 Yr 25 Ls 334 H2O ice colored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rcRect l="0" t="160" r="0" b="1425"/>
              <a:stretch>
                <a:fillRect/>
              </a:stretch>
            </p:blipFill>
            <p:spPr>
              <a:xfrm>
                <a:off x="0" y="0"/>
                <a:ext cx="5270013" cy="36492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582" y="0"/>
                    </a:moveTo>
                    <a:lnTo>
                      <a:pt x="20315" y="369"/>
                    </a:lnTo>
                    <a:cubicBezTo>
                      <a:pt x="20154" y="592"/>
                      <a:pt x="20009" y="775"/>
                      <a:pt x="19993" y="775"/>
                    </a:cubicBezTo>
                    <a:cubicBezTo>
                      <a:pt x="19977" y="775"/>
                      <a:pt x="19739" y="1051"/>
                      <a:pt x="19466" y="1388"/>
                    </a:cubicBezTo>
                    <a:lnTo>
                      <a:pt x="18968" y="2004"/>
                    </a:lnTo>
                    <a:lnTo>
                      <a:pt x="18148" y="1959"/>
                    </a:lnTo>
                    <a:cubicBezTo>
                      <a:pt x="17698" y="1934"/>
                      <a:pt x="17305" y="1891"/>
                      <a:pt x="17276" y="1865"/>
                    </a:cubicBezTo>
                    <a:cubicBezTo>
                      <a:pt x="17247" y="1839"/>
                      <a:pt x="17066" y="1821"/>
                      <a:pt x="16873" y="1825"/>
                    </a:cubicBezTo>
                    <a:cubicBezTo>
                      <a:pt x="16680" y="1829"/>
                      <a:pt x="16320" y="1795"/>
                      <a:pt x="16073" y="1748"/>
                    </a:cubicBezTo>
                    <a:cubicBezTo>
                      <a:pt x="15826" y="1701"/>
                      <a:pt x="15510" y="1665"/>
                      <a:pt x="15372" y="1670"/>
                    </a:cubicBezTo>
                    <a:cubicBezTo>
                      <a:pt x="15233" y="1675"/>
                      <a:pt x="15107" y="1673"/>
                      <a:pt x="15092" y="1666"/>
                    </a:cubicBezTo>
                    <a:cubicBezTo>
                      <a:pt x="14949" y="1597"/>
                      <a:pt x="13383" y="1443"/>
                      <a:pt x="12224" y="1384"/>
                    </a:cubicBezTo>
                    <a:cubicBezTo>
                      <a:pt x="12020" y="1373"/>
                      <a:pt x="11830" y="1344"/>
                      <a:pt x="11801" y="1318"/>
                    </a:cubicBezTo>
                    <a:cubicBezTo>
                      <a:pt x="11772" y="1292"/>
                      <a:pt x="11403" y="1255"/>
                      <a:pt x="10981" y="1233"/>
                    </a:cubicBezTo>
                    <a:cubicBezTo>
                      <a:pt x="10560" y="1212"/>
                      <a:pt x="10194" y="1174"/>
                      <a:pt x="10168" y="1151"/>
                    </a:cubicBezTo>
                    <a:cubicBezTo>
                      <a:pt x="10142" y="1128"/>
                      <a:pt x="9776" y="1093"/>
                      <a:pt x="9355" y="1071"/>
                    </a:cubicBezTo>
                    <a:cubicBezTo>
                      <a:pt x="8933" y="1050"/>
                      <a:pt x="8567" y="1012"/>
                      <a:pt x="8541" y="989"/>
                    </a:cubicBezTo>
                    <a:cubicBezTo>
                      <a:pt x="8516" y="966"/>
                      <a:pt x="8128" y="929"/>
                      <a:pt x="7678" y="904"/>
                    </a:cubicBezTo>
                    <a:cubicBezTo>
                      <a:pt x="7228" y="880"/>
                      <a:pt x="6824" y="843"/>
                      <a:pt x="6781" y="825"/>
                    </a:cubicBezTo>
                    <a:cubicBezTo>
                      <a:pt x="6722" y="798"/>
                      <a:pt x="5038" y="639"/>
                      <a:pt x="4545" y="613"/>
                    </a:cubicBezTo>
                    <a:cubicBezTo>
                      <a:pt x="4499" y="611"/>
                      <a:pt x="3854" y="538"/>
                      <a:pt x="3113" y="449"/>
                    </a:cubicBezTo>
                    <a:cubicBezTo>
                      <a:pt x="2373" y="360"/>
                      <a:pt x="1674" y="301"/>
                      <a:pt x="1562" y="319"/>
                    </a:cubicBezTo>
                    <a:cubicBezTo>
                      <a:pt x="1449" y="338"/>
                      <a:pt x="1335" y="323"/>
                      <a:pt x="1309" y="289"/>
                    </a:cubicBezTo>
                    <a:cubicBezTo>
                      <a:pt x="1283" y="255"/>
                      <a:pt x="978" y="205"/>
                      <a:pt x="631" y="176"/>
                    </a:cubicBezTo>
                    <a:lnTo>
                      <a:pt x="0" y="125"/>
                    </a:lnTo>
                    <a:lnTo>
                      <a:pt x="0" y="9671"/>
                    </a:lnTo>
                    <a:lnTo>
                      <a:pt x="0" y="10940"/>
                    </a:lnTo>
                    <a:lnTo>
                      <a:pt x="0" y="11017"/>
                    </a:lnTo>
                    <a:lnTo>
                      <a:pt x="0" y="19380"/>
                    </a:lnTo>
                    <a:lnTo>
                      <a:pt x="631" y="19434"/>
                    </a:lnTo>
                    <a:cubicBezTo>
                      <a:pt x="2379" y="19587"/>
                      <a:pt x="4349" y="19816"/>
                      <a:pt x="4387" y="19871"/>
                    </a:cubicBezTo>
                    <a:cubicBezTo>
                      <a:pt x="4411" y="19905"/>
                      <a:pt x="4077" y="20365"/>
                      <a:pt x="3645" y="20891"/>
                    </a:cubicBezTo>
                    <a:cubicBezTo>
                      <a:pt x="3526" y="21036"/>
                      <a:pt x="3442" y="21143"/>
                      <a:pt x="3341" y="21269"/>
                    </a:cubicBezTo>
                    <a:lnTo>
                      <a:pt x="3525" y="21043"/>
                    </a:lnTo>
                    <a:cubicBezTo>
                      <a:pt x="3915" y="20564"/>
                      <a:pt x="4299" y="20090"/>
                      <a:pt x="4381" y="19991"/>
                    </a:cubicBezTo>
                    <a:lnTo>
                      <a:pt x="4529" y="19810"/>
                    </a:lnTo>
                    <a:lnTo>
                      <a:pt x="5589" y="19930"/>
                    </a:lnTo>
                    <a:cubicBezTo>
                      <a:pt x="6172" y="19995"/>
                      <a:pt x="7733" y="20157"/>
                      <a:pt x="9060" y="20289"/>
                    </a:cubicBezTo>
                    <a:cubicBezTo>
                      <a:pt x="11306" y="20514"/>
                      <a:pt x="12072" y="20589"/>
                      <a:pt x="15259" y="20902"/>
                    </a:cubicBezTo>
                    <a:cubicBezTo>
                      <a:pt x="17239" y="21097"/>
                      <a:pt x="17339" y="21108"/>
                      <a:pt x="17981" y="21187"/>
                    </a:cubicBezTo>
                    <a:cubicBezTo>
                      <a:pt x="18320" y="21228"/>
                      <a:pt x="19167" y="21318"/>
                      <a:pt x="19861" y="21386"/>
                    </a:cubicBezTo>
                    <a:cubicBezTo>
                      <a:pt x="20555" y="21454"/>
                      <a:pt x="21230" y="21528"/>
                      <a:pt x="21361" y="21553"/>
                    </a:cubicBezTo>
                    <a:lnTo>
                      <a:pt x="21600" y="21600"/>
                    </a:lnTo>
                    <a:lnTo>
                      <a:pt x="21600" y="12133"/>
                    </a:lnTo>
                    <a:lnTo>
                      <a:pt x="21600" y="10782"/>
                    </a:lnTo>
                    <a:lnTo>
                      <a:pt x="21600" y="2354"/>
                    </a:lnTo>
                    <a:lnTo>
                      <a:pt x="21445" y="2342"/>
                    </a:lnTo>
                    <a:cubicBezTo>
                      <a:pt x="21283" y="2331"/>
                      <a:pt x="20679" y="2266"/>
                      <a:pt x="19973" y="2185"/>
                    </a:cubicBezTo>
                    <a:cubicBezTo>
                      <a:pt x="19742" y="2158"/>
                      <a:pt x="19439" y="2129"/>
                      <a:pt x="19300" y="2119"/>
                    </a:cubicBezTo>
                    <a:cubicBezTo>
                      <a:pt x="19161" y="2109"/>
                      <a:pt x="19051" y="2071"/>
                      <a:pt x="19056" y="2037"/>
                    </a:cubicBezTo>
                    <a:cubicBezTo>
                      <a:pt x="19061" y="2002"/>
                      <a:pt x="19422" y="1538"/>
                      <a:pt x="19856" y="1005"/>
                    </a:cubicBezTo>
                    <a:cubicBezTo>
                      <a:pt x="20291" y="473"/>
                      <a:pt x="20645" y="20"/>
                      <a:pt x="20645" y="0"/>
                    </a:cubicBezTo>
                    <a:lnTo>
                      <a:pt x="20582" y="0"/>
                    </a:lnTo>
                    <a:close/>
                  </a:path>
                </a:pathLst>
              </a:custGeom>
              <a:ln w="3175" cap="flat">
                <a:noFill/>
                <a:miter lim="400000"/>
              </a:ln>
              <a:effectLst/>
            </p:spPr>
          </p:pic>
          <p:sp>
            <p:nvSpPr>
              <p:cNvPr id="183" name="Shape 183"/>
              <p:cNvSpPr/>
              <p:nvPr/>
            </p:nvSpPr>
            <p:spPr>
              <a:xfrm>
                <a:off x="2450229" y="1866703"/>
                <a:ext cx="369555" cy="358065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2146" tIns="32146" rIns="32146" bIns="32146" numCol="1" anchor="t">
                <a:noAutofit/>
              </a:bodyPr>
              <a:lstStyle/>
              <a:p>
                <a:pPr algn="l" defTabSz="642937">
                  <a:defRPr sz="1800">
                    <a:solidFill>
                      <a:srgbClr val="FFFFFF"/>
                    </a:solidFill>
                    <a:latin typeface="Baskerville SemiBold"/>
                    <a:ea typeface="Baskerville SemiBold"/>
                    <a:cs typeface="Baskerville SemiBold"/>
                    <a:sym typeface="Baskerville SemiBold"/>
                  </a:defRPr>
                </a:pPr>
                <a:r>
                  <a:t>A</a:t>
                </a:r>
                <a:r>
                  <a:rPr baseline="-5999"/>
                  <a:t>2</a:t>
                </a:r>
              </a:p>
            </p:txBody>
          </p:sp>
          <p:sp>
            <p:nvSpPr>
              <p:cNvPr id="184" name="Shape 184"/>
              <p:cNvSpPr/>
              <p:nvPr/>
            </p:nvSpPr>
            <p:spPr>
              <a:xfrm>
                <a:off x="4790213" y="1866703"/>
                <a:ext cx="406911" cy="358065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2146" tIns="32146" rIns="32146" bIns="32146" numCol="1" anchor="t">
                <a:noAutofit/>
              </a:bodyPr>
              <a:lstStyle/>
              <a:p>
                <a:pPr algn="l" defTabSz="642937">
                  <a:defRPr sz="1800">
                    <a:latin typeface="Baskerville SemiBold"/>
                    <a:ea typeface="Baskerville SemiBold"/>
                    <a:cs typeface="Baskerville SemiBold"/>
                    <a:sym typeface="Baskerville SemiBold"/>
                  </a:defRPr>
                </a:pPr>
                <a:r>
                  <a:t>A</a:t>
                </a:r>
                <a:r>
                  <a:rPr baseline="-5999"/>
                  <a:t>6</a:t>
                </a:r>
              </a:p>
            </p:txBody>
          </p:sp>
          <p:sp>
            <p:nvSpPr>
              <p:cNvPr id="185" name="Shape 185"/>
              <p:cNvSpPr/>
              <p:nvPr/>
            </p:nvSpPr>
            <p:spPr>
              <a:xfrm>
                <a:off x="3246676" y="2220816"/>
                <a:ext cx="406911" cy="358066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2146" tIns="32146" rIns="32146" bIns="32146" numCol="1" anchor="t">
                <a:noAutofit/>
              </a:bodyPr>
              <a:lstStyle/>
              <a:p>
                <a:pPr algn="l" defTabSz="642937">
                  <a:defRPr sz="1800">
                    <a:latin typeface="Baskerville SemiBold"/>
                    <a:ea typeface="Baskerville SemiBold"/>
                    <a:cs typeface="Baskerville SemiBold"/>
                    <a:sym typeface="Baskerville SemiBold"/>
                  </a:defRPr>
                </a:pPr>
                <a:r>
                  <a:t>A</a:t>
                </a:r>
                <a:r>
                  <a:rPr baseline="-5999"/>
                  <a:t>5</a:t>
                </a:r>
              </a:p>
            </p:txBody>
          </p:sp>
          <p:sp>
            <p:nvSpPr>
              <p:cNvPr id="186" name="Shape 186"/>
              <p:cNvSpPr/>
              <p:nvPr/>
            </p:nvSpPr>
            <p:spPr>
              <a:xfrm>
                <a:off x="2582596" y="359938"/>
                <a:ext cx="2038861" cy="358066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2146" tIns="32146" rIns="32146" bIns="32146" numCol="1" anchor="t">
                <a:noAutofit/>
              </a:bodyPr>
              <a:lstStyle>
                <a:lvl1pPr algn="l" defTabSz="642937">
                  <a:defRPr sz="1600">
                    <a:latin typeface="Baskerville SemiBold"/>
                    <a:ea typeface="Baskerville SemiBold"/>
                    <a:cs typeface="Baskerville SemiBold"/>
                    <a:sym typeface="Baskerville SemiBold"/>
                  </a:defRPr>
                </a:lvl1pPr>
              </a:lstStyle>
              <a:p>
                <a:pPr/>
                <a:r>
                  <a:t>(a) Mars Year 25</a:t>
                </a:r>
              </a:p>
            </p:txBody>
          </p:sp>
        </p:grpSp>
        <p:grpSp>
          <p:nvGrpSpPr>
            <p:cNvPr id="198" name="Group 198"/>
            <p:cNvGrpSpPr/>
            <p:nvPr/>
          </p:nvGrpSpPr>
          <p:grpSpPr>
            <a:xfrm>
              <a:off x="0" y="3174248"/>
              <a:ext cx="5270013" cy="3134335"/>
              <a:chOff x="0" y="0"/>
              <a:chExt cx="5270012" cy="3134334"/>
            </a:xfrm>
          </p:grpSpPr>
          <p:pic>
            <p:nvPicPr>
              <p:cNvPr id="188" name="I67742006 Yr 33 Ls 337.4 Exposed Water Ice Color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0" y="0"/>
                <a:ext cx="5270013" cy="3134335"/>
              </a:xfrm>
              <a:prstGeom prst="rect">
                <a:avLst/>
              </a:prstGeom>
              <a:ln w="3175" cap="flat">
                <a:noFill/>
                <a:miter lim="400000"/>
              </a:ln>
              <a:effectLst/>
            </p:spPr>
          </p:pic>
          <p:sp>
            <p:nvSpPr>
              <p:cNvPr id="189" name="Shape 189"/>
              <p:cNvSpPr/>
              <p:nvPr/>
            </p:nvSpPr>
            <p:spPr>
              <a:xfrm>
                <a:off x="1996650" y="1831129"/>
                <a:ext cx="297995" cy="360364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2146" tIns="32146" rIns="32146" bIns="32146" numCol="1" anchor="t">
                <a:noAutofit/>
              </a:bodyPr>
              <a:lstStyle/>
              <a:p>
                <a:pPr algn="l" defTabSz="642937">
                  <a:defRPr sz="1800">
                    <a:solidFill>
                      <a:srgbClr val="FFFFFF"/>
                    </a:solidFill>
                    <a:latin typeface="Baskerville SemiBold"/>
                    <a:ea typeface="Baskerville SemiBold"/>
                    <a:cs typeface="Baskerville SemiBold"/>
                    <a:sym typeface="Baskerville SemiBold"/>
                  </a:defRPr>
                </a:pPr>
                <a:r>
                  <a:t>A</a:t>
                </a:r>
                <a:r>
                  <a:rPr baseline="-5999"/>
                  <a:t>2</a:t>
                </a:r>
              </a:p>
            </p:txBody>
          </p:sp>
          <p:sp>
            <p:nvSpPr>
              <p:cNvPr id="190" name="Shape 190"/>
              <p:cNvSpPr/>
              <p:nvPr/>
            </p:nvSpPr>
            <p:spPr>
              <a:xfrm>
                <a:off x="4281739" y="1831129"/>
                <a:ext cx="373647" cy="360364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2146" tIns="32146" rIns="32146" bIns="32146" numCol="1" anchor="t">
                <a:noAutofit/>
              </a:bodyPr>
              <a:lstStyle/>
              <a:p>
                <a:pPr algn="l" defTabSz="642937">
                  <a:defRPr sz="1800">
                    <a:latin typeface="Baskerville SemiBold"/>
                    <a:ea typeface="Baskerville SemiBold"/>
                    <a:cs typeface="Baskerville SemiBold"/>
                    <a:sym typeface="Baskerville SemiBold"/>
                  </a:defRPr>
                </a:pPr>
                <a:r>
                  <a:t>A</a:t>
                </a:r>
                <a:r>
                  <a:rPr baseline="-5999"/>
                  <a:t>6</a:t>
                </a:r>
              </a:p>
            </p:txBody>
          </p:sp>
          <p:sp>
            <p:nvSpPr>
              <p:cNvPr id="191" name="Shape 191"/>
              <p:cNvSpPr/>
              <p:nvPr/>
            </p:nvSpPr>
            <p:spPr>
              <a:xfrm>
                <a:off x="2793097" y="2185243"/>
                <a:ext cx="373647" cy="360364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2146" tIns="32146" rIns="32146" bIns="32146" numCol="1" anchor="t">
                <a:noAutofit/>
              </a:bodyPr>
              <a:lstStyle/>
              <a:p>
                <a:pPr algn="l" defTabSz="642937">
                  <a:defRPr sz="1800">
                    <a:latin typeface="Baskerville SemiBold"/>
                    <a:ea typeface="Baskerville SemiBold"/>
                    <a:cs typeface="Baskerville SemiBold"/>
                    <a:sym typeface="Baskerville SemiBold"/>
                  </a:defRPr>
                </a:pPr>
                <a:r>
                  <a:t>A</a:t>
                </a:r>
                <a:r>
                  <a:rPr baseline="-5999"/>
                  <a:t>5</a:t>
                </a:r>
              </a:p>
            </p:txBody>
          </p:sp>
          <p:sp>
            <p:nvSpPr>
              <p:cNvPr id="192" name="Shape 192"/>
              <p:cNvSpPr/>
              <p:nvPr/>
            </p:nvSpPr>
            <p:spPr>
              <a:xfrm>
                <a:off x="2084536" y="388782"/>
                <a:ext cx="2052926" cy="358066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2146" tIns="32146" rIns="32146" bIns="32146" numCol="1" anchor="t">
                <a:noAutofit/>
              </a:bodyPr>
              <a:lstStyle>
                <a:lvl1pPr algn="l" defTabSz="642937">
                  <a:defRPr sz="1600">
                    <a:latin typeface="Baskerville SemiBold"/>
                    <a:ea typeface="Baskerville SemiBold"/>
                    <a:cs typeface="Baskerville SemiBold"/>
                    <a:sym typeface="Baskerville SemiBold"/>
                  </a:defRPr>
                </a:lvl1pPr>
              </a:lstStyle>
              <a:p>
                <a:pPr/>
                <a:r>
                  <a:t>(b) Mars Year 33</a:t>
                </a:r>
              </a:p>
            </p:txBody>
          </p:sp>
          <p:sp>
            <p:nvSpPr>
              <p:cNvPr id="193" name="Shape 193"/>
              <p:cNvSpPr/>
              <p:nvPr/>
            </p:nvSpPr>
            <p:spPr>
              <a:xfrm>
                <a:off x="4148255" y="2761790"/>
                <a:ext cx="1049965" cy="71793"/>
              </a:xfrm>
              <a:prstGeom prst="rect">
                <a:avLst/>
              </a:prstGeom>
              <a:solidFill>
                <a:srgbClr val="000000"/>
              </a:solidFill>
              <a:ln w="3175" cap="flat">
                <a:noFill/>
                <a:miter lim="400000"/>
              </a:ln>
              <a:effectLst/>
            </p:spPr>
            <p:txBody>
              <a:bodyPr wrap="square" lIns="32146" tIns="32146" rIns="32146" bIns="32146" numCol="1" anchor="t">
                <a:noAutofit/>
              </a:bodyPr>
              <a:lstStyle/>
              <a:p>
                <a:pPr algn="l" defTabSz="642937">
                  <a:defRPr sz="42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94" name="Shape 194"/>
              <p:cNvSpPr/>
              <p:nvPr/>
            </p:nvSpPr>
            <p:spPr>
              <a:xfrm>
                <a:off x="4346133" y="2836843"/>
                <a:ext cx="654210" cy="297491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2146" tIns="32146" rIns="32146" bIns="32146" numCol="1" anchor="t">
                <a:noAutofit/>
              </a:bodyPr>
              <a:lstStyle>
                <a:lvl1pPr algn="l" defTabSz="642937">
                  <a:defRPr sz="1200">
                    <a:latin typeface="Baskerville SemiBold"/>
                    <a:ea typeface="Baskerville SemiBold"/>
                    <a:cs typeface="Baskerville SemiBold"/>
                    <a:sym typeface="Baskerville SemiBold"/>
                  </a:defRPr>
                </a:lvl1pPr>
              </a:lstStyle>
              <a:p>
                <a:pPr/>
                <a:r>
                  <a:t>10 km</a:t>
                </a:r>
              </a:p>
            </p:txBody>
          </p:sp>
          <p:sp>
            <p:nvSpPr>
              <p:cNvPr id="195" name="Shape 195"/>
              <p:cNvSpPr/>
              <p:nvPr/>
            </p:nvSpPr>
            <p:spPr>
              <a:xfrm>
                <a:off x="4186395" y="1577190"/>
                <a:ext cx="496440" cy="8682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3907"/>
                    </a:moveTo>
                    <a:lnTo>
                      <a:pt x="12983" y="0"/>
                    </a:lnTo>
                    <a:lnTo>
                      <a:pt x="21600" y="18403"/>
                    </a:lnTo>
                    <a:lnTo>
                      <a:pt x="8324" y="21600"/>
                    </a:lnTo>
                    <a:lnTo>
                      <a:pt x="0" y="3907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>
                <a:outerShdw sx="100000" sy="100000" kx="0" ky="0" algn="b" rotWithShape="0" blurRad="25400" dist="127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32146" tIns="32146" rIns="32146" bIns="32146" numCol="1" anchor="t">
                <a:noAutofit/>
              </a:bodyPr>
              <a:lstStyle/>
              <a:p>
                <a:pPr algn="l" defTabSz="642937">
                  <a:defRPr sz="42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96" name="Shape 196"/>
              <p:cNvSpPr/>
              <p:nvPr/>
            </p:nvSpPr>
            <p:spPr>
              <a:xfrm>
                <a:off x="2705676" y="1954100"/>
                <a:ext cx="478849" cy="8592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3215"/>
                    </a:moveTo>
                    <a:lnTo>
                      <a:pt x="13359" y="0"/>
                    </a:lnTo>
                    <a:lnTo>
                      <a:pt x="21600" y="19098"/>
                    </a:lnTo>
                    <a:lnTo>
                      <a:pt x="7837" y="21600"/>
                    </a:lnTo>
                    <a:lnTo>
                      <a:pt x="0" y="3215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>
                <a:outerShdw sx="100000" sy="100000" kx="0" ky="0" algn="b" rotWithShape="0" blurRad="25400" dist="127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32146" tIns="32146" rIns="32146" bIns="32146" numCol="1" anchor="t">
                <a:noAutofit/>
              </a:bodyPr>
              <a:lstStyle/>
              <a:p>
                <a:pPr algn="l" defTabSz="642937">
                  <a:defRPr sz="42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97" name="Shape 197"/>
              <p:cNvSpPr/>
              <p:nvPr/>
            </p:nvSpPr>
            <p:spPr>
              <a:xfrm>
                <a:off x="1969804" y="1707313"/>
                <a:ext cx="351686" cy="5855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4303"/>
                    </a:moveTo>
                    <a:lnTo>
                      <a:pt x="9508" y="0"/>
                    </a:lnTo>
                    <a:lnTo>
                      <a:pt x="21600" y="17415"/>
                    </a:lnTo>
                    <a:lnTo>
                      <a:pt x="10714" y="21600"/>
                    </a:lnTo>
                    <a:lnTo>
                      <a:pt x="0" y="4303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>
                <a:outerShdw sx="100000" sy="100000" kx="0" ky="0" algn="b" rotWithShape="0" blurRad="25400" dist="127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32146" tIns="32146" rIns="32146" bIns="32146" numCol="1" anchor="t">
                <a:noAutofit/>
              </a:bodyPr>
              <a:lstStyle/>
              <a:p>
                <a:pPr algn="l" defTabSz="642937">
                  <a:defRPr sz="42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  <p:grpSp>
          <p:nvGrpSpPr>
            <p:cNvPr id="204" name="Group 204"/>
            <p:cNvGrpSpPr/>
            <p:nvPr/>
          </p:nvGrpSpPr>
          <p:grpSpPr>
            <a:xfrm>
              <a:off x="0" y="6299176"/>
              <a:ext cx="5334001" cy="328668"/>
              <a:chOff x="0" y="0"/>
              <a:chExt cx="5334000" cy="328666"/>
            </a:xfrm>
          </p:grpSpPr>
          <p:sp>
            <p:nvSpPr>
              <p:cNvPr id="199" name="Shape 199"/>
              <p:cNvSpPr/>
              <p:nvPr/>
            </p:nvSpPr>
            <p:spPr>
              <a:xfrm>
                <a:off x="0" y="6378"/>
                <a:ext cx="5270013" cy="306709"/>
              </a:xfrm>
              <a:prstGeom prst="rect">
                <a:avLst/>
              </a:prstGeom>
              <a:gradFill flip="none" rotWithShape="1">
                <a:gsLst>
                  <a:gs pos="3000">
                    <a:srgbClr val="7030A0"/>
                  </a:gs>
                  <a:gs pos="17000">
                    <a:srgbClr val="0070C0"/>
                  </a:gs>
                  <a:gs pos="31000">
                    <a:srgbClr val="0096FF"/>
                  </a:gs>
                  <a:gs pos="46000">
                    <a:srgbClr val="00FA00"/>
                  </a:gs>
                  <a:gs pos="67000">
                    <a:srgbClr val="FFFF00"/>
                  </a:gs>
                  <a:gs pos="83000">
                    <a:srgbClr val="FF9300"/>
                  </a:gs>
                  <a:gs pos="100000">
                    <a:srgbClr val="FF0000"/>
                  </a:gs>
                </a:gsLst>
                <a:lin ang="0" scaled="0"/>
              </a:gradFill>
              <a:ln w="12700" cap="flat">
                <a:solidFill>
                  <a:srgbClr val="88A3A6"/>
                </a:solidFill>
                <a:prstDash val="solid"/>
                <a:round/>
              </a:ln>
              <a:effectLst/>
            </p:spPr>
            <p:txBody>
              <a:bodyPr wrap="square" lIns="32146" tIns="32146" rIns="32146" bIns="32146" numCol="1" anchor="ctr">
                <a:noAutofit/>
              </a:bodyPr>
              <a:lstStyle/>
              <a:p>
                <a:pPr defTabSz="642937">
                  <a:defRPr sz="42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00" name="Shape 200"/>
              <p:cNvSpPr/>
              <p:nvPr/>
            </p:nvSpPr>
            <p:spPr>
              <a:xfrm>
                <a:off x="1106229" y="0"/>
                <a:ext cx="663007" cy="328667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2146" tIns="32146" rIns="32146" bIns="32146" numCol="1" anchor="t">
                <a:noAutofit/>
              </a:bodyPr>
              <a:lstStyle>
                <a:lvl1pPr algn="l" defTabSz="642937">
                  <a:defRPr b="1"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/>
                <a:r>
                  <a:t>160K</a:t>
                </a:r>
              </a:p>
            </p:txBody>
          </p:sp>
          <p:sp>
            <p:nvSpPr>
              <p:cNvPr id="201" name="Shape 201"/>
              <p:cNvSpPr/>
              <p:nvPr/>
            </p:nvSpPr>
            <p:spPr>
              <a:xfrm>
                <a:off x="2345437" y="0"/>
                <a:ext cx="663006" cy="328667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2146" tIns="32146" rIns="32146" bIns="32146" numCol="1" anchor="t">
                <a:noAutofit/>
              </a:bodyPr>
              <a:lstStyle>
                <a:lvl1pPr algn="l" defTabSz="642937">
                  <a:defRPr b="1"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/>
                <a:r>
                  <a:t>180K</a:t>
                </a:r>
              </a:p>
            </p:txBody>
          </p:sp>
          <p:sp>
            <p:nvSpPr>
              <p:cNvPr id="202" name="Shape 202"/>
              <p:cNvSpPr/>
              <p:nvPr/>
            </p:nvSpPr>
            <p:spPr>
              <a:xfrm>
                <a:off x="3584645" y="0"/>
                <a:ext cx="663006" cy="328667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2146" tIns="32146" rIns="32146" bIns="32146" numCol="1" anchor="t">
                <a:noAutofit/>
              </a:bodyPr>
              <a:lstStyle>
                <a:lvl1pPr algn="l" defTabSz="642937">
                  <a:defRPr b="1"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/>
                <a:r>
                  <a:t>200K</a:t>
                </a:r>
              </a:p>
            </p:txBody>
          </p:sp>
          <p:sp>
            <p:nvSpPr>
              <p:cNvPr id="203" name="Shape 203"/>
              <p:cNvSpPr/>
              <p:nvPr/>
            </p:nvSpPr>
            <p:spPr>
              <a:xfrm>
                <a:off x="4670994" y="0"/>
                <a:ext cx="663007" cy="328667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2146" tIns="32146" rIns="32146" bIns="32146" numCol="1" anchor="t">
                <a:noAutofit/>
              </a:bodyPr>
              <a:lstStyle>
                <a:lvl1pPr algn="l" defTabSz="642937">
                  <a:defRPr b="1" sz="1800"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/>
                <a:r>
                  <a:t>220K</a:t>
                </a:r>
              </a:p>
            </p:txBody>
          </p:sp>
        </p:grpSp>
      </p:grpSp>
      <p:sp>
        <p:nvSpPr>
          <p:cNvPr id="206" name="Shape 206"/>
          <p:cNvSpPr/>
          <p:nvPr/>
        </p:nvSpPr>
        <p:spPr>
          <a:xfrm>
            <a:off x="434578" y="1175521"/>
            <a:ext cx="5892314" cy="483482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ctr">
            <a:spAutoFit/>
          </a:bodyPr>
          <a:lstStyle/>
          <a:p>
            <a:pPr marL="228600" indent="-228600" algn="l" defTabSz="2204516">
              <a:buSzPct val="100000"/>
              <a:buChar char="•"/>
              <a:defRPr sz="3200">
                <a:solidFill>
                  <a:srgbClr val="006551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False color infrared images</a:t>
            </a:r>
          </a:p>
          <a:p>
            <a:pPr marL="228600" indent="-228600" algn="l" defTabSz="2204516">
              <a:buSzPct val="100000"/>
              <a:buChar char="•"/>
              <a:defRPr sz="3200">
                <a:solidFill>
                  <a:srgbClr val="006551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Colors represent temperatures</a:t>
            </a:r>
          </a:p>
          <a:p>
            <a:pPr lvl="1" marL="685800" indent="-228600" algn="l" defTabSz="2204516">
              <a:buSzPct val="100000"/>
              <a:buChar char="•"/>
              <a:defRPr sz="3200">
                <a:solidFill>
                  <a:srgbClr val="006551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(a) Mars Year 25, Ls 334° </a:t>
            </a:r>
          </a:p>
          <a:p>
            <a:pPr lvl="1" marL="685800" indent="-228600" algn="l" defTabSz="2204516">
              <a:buSzPct val="100000"/>
              <a:buChar char="•"/>
              <a:defRPr sz="3200">
                <a:solidFill>
                  <a:srgbClr val="006551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(b) Mars Year 33, Ls 337°</a:t>
            </a:r>
          </a:p>
          <a:p>
            <a:pPr algn="l" defTabSz="2204516">
              <a:defRPr sz="1600">
                <a:solidFill>
                  <a:srgbClr val="006551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</a:p>
          <a:p>
            <a:pPr algn="l" defTabSz="2204516">
              <a:buClr>
                <a:srgbClr val="006551"/>
              </a:buClr>
              <a:defRPr sz="3200">
                <a:solidFill>
                  <a:srgbClr val="006551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rPr>
                <a:latin typeface="Baskerville SemiBold"/>
                <a:ea typeface="Baskerville SemiBold"/>
                <a:cs typeface="Baskerville SemiBold"/>
                <a:sym typeface="Baskerville SemiBold"/>
              </a:rPr>
              <a:t>A</a:t>
            </a:r>
            <a:r>
              <a:rPr baseline="-5999">
                <a:latin typeface="Baskerville SemiBold"/>
                <a:ea typeface="Baskerville SemiBold"/>
                <a:cs typeface="Baskerville SemiBold"/>
                <a:sym typeface="Baskerville SemiBold"/>
              </a:rPr>
              <a:t>2</a:t>
            </a:r>
            <a:r>
              <a:rPr>
                <a:latin typeface="Baskerville SemiBold"/>
                <a:ea typeface="Baskerville SemiBold"/>
                <a:cs typeface="Baskerville SemiBold"/>
                <a:sym typeface="Baskerville SemiBold"/>
              </a:rPr>
              <a:t> : </a:t>
            </a:r>
            <a:r>
              <a:rPr b="1"/>
              <a:t>CO</a:t>
            </a:r>
            <a:r>
              <a:rPr b="1" baseline="-22625"/>
              <a:t>2</a:t>
            </a:r>
            <a:r>
              <a:rPr b="1"/>
              <a:t> ice</a:t>
            </a:r>
            <a:endParaRPr b="1"/>
          </a:p>
          <a:p>
            <a:pPr algn="l" defTabSz="2204516">
              <a:buClr>
                <a:srgbClr val="006551"/>
              </a:buClr>
              <a:defRPr sz="3200">
                <a:solidFill>
                  <a:srgbClr val="006551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rPr b="1"/>
              <a:t>A</a:t>
            </a:r>
            <a:r>
              <a:rPr b="1" baseline="-5999"/>
              <a:t>5</a:t>
            </a:r>
            <a:r>
              <a:rPr b="1"/>
              <a:t> : E</a:t>
            </a:r>
            <a:r>
              <a:rPr>
                <a:latin typeface="Baskerville SemiBold"/>
                <a:ea typeface="Baskerville SemiBold"/>
                <a:cs typeface="Baskerville SemiBold"/>
                <a:sym typeface="Baskerville SemiBold"/>
              </a:rPr>
              <a:t>xposed H</a:t>
            </a:r>
            <a:r>
              <a:rPr baseline="-5999">
                <a:latin typeface="Baskerville SemiBold"/>
                <a:ea typeface="Baskerville SemiBold"/>
                <a:cs typeface="Baskerville SemiBold"/>
                <a:sym typeface="Baskerville SemiBold"/>
              </a:rPr>
              <a:t>2</a:t>
            </a:r>
            <a:r>
              <a:rPr>
                <a:latin typeface="Baskerville SemiBold"/>
                <a:ea typeface="Baskerville SemiBold"/>
                <a:cs typeface="Baskerville SemiBold"/>
                <a:sym typeface="Baskerville SemiBold"/>
              </a:rPr>
              <a:t>O ice</a:t>
            </a:r>
            <a:endParaRPr>
              <a:latin typeface="Baskerville SemiBold"/>
              <a:ea typeface="Baskerville SemiBold"/>
              <a:cs typeface="Baskerville SemiBold"/>
              <a:sym typeface="Baskerville SemiBold"/>
            </a:endParaRPr>
          </a:p>
          <a:p>
            <a:pPr algn="l" defTabSz="2204516">
              <a:buClr>
                <a:srgbClr val="006551"/>
              </a:buClr>
              <a:defRPr sz="3200">
                <a:solidFill>
                  <a:srgbClr val="006551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rPr>
                <a:latin typeface="Baskerville SemiBold"/>
                <a:ea typeface="Baskerville SemiBold"/>
                <a:cs typeface="Baskerville SemiBold"/>
                <a:sym typeface="Baskerville SemiBold"/>
              </a:rPr>
              <a:t>A</a:t>
            </a:r>
            <a:r>
              <a:rPr baseline="-5999">
                <a:latin typeface="Baskerville SemiBold"/>
                <a:ea typeface="Baskerville SemiBold"/>
                <a:cs typeface="Baskerville SemiBold"/>
                <a:sym typeface="Baskerville SemiBold"/>
              </a:rPr>
              <a:t>6</a:t>
            </a:r>
            <a:r>
              <a:rPr>
                <a:latin typeface="Baskerville SemiBold"/>
                <a:ea typeface="Baskerville SemiBold"/>
                <a:cs typeface="Baskerville SemiBold"/>
                <a:sym typeface="Baskerville SemiBold"/>
              </a:rPr>
              <a:t> :</a:t>
            </a:r>
            <a:r>
              <a:rPr b="1"/>
              <a:t> Regolith </a:t>
            </a:r>
            <a:endParaRPr b="1"/>
          </a:p>
          <a:p>
            <a:pPr algn="l" defTabSz="2204516">
              <a:buClr>
                <a:srgbClr val="006551"/>
              </a:buClr>
              <a:defRPr sz="1600">
                <a:solidFill>
                  <a:srgbClr val="006551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endParaRPr b="1"/>
          </a:p>
          <a:p>
            <a:pPr algn="l" defTabSz="2204516">
              <a:buClr>
                <a:srgbClr val="006551"/>
              </a:buClr>
              <a:defRPr sz="3200">
                <a:solidFill>
                  <a:srgbClr val="006551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rPr b="1"/>
              <a:t>Stable boundaries over eight Mars years</a:t>
            </a:r>
          </a:p>
        </p:txBody>
      </p:sp>
      <p:sp>
        <p:nvSpPr>
          <p:cNvPr id="207" name="Shape 207"/>
          <p:cNvSpPr/>
          <p:nvPr/>
        </p:nvSpPr>
        <p:spPr>
          <a:xfrm>
            <a:off x="193365" y="186189"/>
            <a:ext cx="6374740" cy="81139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defRPr sz="4400">
                <a:solidFill>
                  <a:srgbClr val="942093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Thermal Infrared Images</a:t>
            </a:r>
          </a:p>
        </p:txBody>
      </p:sp>
      <p:sp>
        <p:nvSpPr>
          <p:cNvPr id="208" name="Shape 208"/>
          <p:cNvSpPr/>
          <p:nvPr/>
        </p:nvSpPr>
        <p:spPr>
          <a:xfrm>
            <a:off x="10858946" y="3557159"/>
            <a:ext cx="1221483" cy="45680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>
            <a:lvl1pPr>
              <a:defRPr b="1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pPr/>
            <a:r>
              <a:t>Regolith</a:t>
            </a:r>
          </a:p>
        </p:txBody>
      </p:sp>
      <p:sp>
        <p:nvSpPr>
          <p:cNvPr id="209" name="Shape 209"/>
          <p:cNvSpPr/>
          <p:nvPr/>
        </p:nvSpPr>
        <p:spPr>
          <a:xfrm>
            <a:off x="9330065" y="4417124"/>
            <a:ext cx="1036986" cy="45680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/>
          <a:p>
            <a:pPr>
              <a:defRPr b="1">
                <a:solidFill>
                  <a:srgbClr val="006551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pPr>
            <a:r>
              <a:t>H</a:t>
            </a:r>
            <a:r>
              <a:rPr baseline="-5999"/>
              <a:t>2</a:t>
            </a:r>
            <a:r>
              <a:t>O ice</a:t>
            </a:r>
          </a:p>
        </p:txBody>
      </p:sp>
      <p:sp>
        <p:nvSpPr>
          <p:cNvPr id="210" name="Shape 210"/>
          <p:cNvSpPr/>
          <p:nvPr/>
        </p:nvSpPr>
        <p:spPr>
          <a:xfrm rot="4398045">
            <a:off x="8202045" y="4115291"/>
            <a:ext cx="1004541" cy="45680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/>
          <a:p>
            <a:pPr>
              <a:defRPr b="1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pPr>
            <a:r>
              <a:t>CO</a:t>
            </a:r>
            <a:r>
              <a:rPr baseline="-5999"/>
              <a:t>2</a:t>
            </a:r>
            <a:r>
              <a:t> ice</a:t>
            </a:r>
          </a:p>
        </p:txBody>
      </p:sp>
      <p:sp>
        <p:nvSpPr>
          <p:cNvPr id="211" name="Shape 211"/>
          <p:cNvSpPr/>
          <p:nvPr/>
        </p:nvSpPr>
        <p:spPr>
          <a:xfrm>
            <a:off x="499995" y="6010483"/>
            <a:ext cx="6125077" cy="78263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ctr">
            <a:spAutoFit/>
          </a:bodyPr>
          <a:lstStyle/>
          <a:p>
            <a:pPr algn="l" defTabSz="914400">
              <a:defRPr b="1">
                <a:solidFill>
                  <a:srgbClr val="011893"/>
                </a:solidFill>
                <a:latin typeface="Cochin"/>
                <a:ea typeface="Cochin"/>
                <a:cs typeface="Cochin"/>
                <a:sym typeface="Cochin"/>
              </a:defRPr>
            </a:pPr>
            <a:r>
              <a:t>Figure 3. Thermal Infrared images </a:t>
            </a:r>
            <a:br/>
            <a:r>
              <a:t>100 m per pixel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/>
          <p:nvPr>
            <p:ph type="title"/>
          </p:nvPr>
        </p:nvSpPr>
        <p:spPr>
          <a:xfrm>
            <a:off x="377710" y="109798"/>
            <a:ext cx="5015744" cy="1518048"/>
          </a:xfrm>
          <a:prstGeom prst="rect">
            <a:avLst/>
          </a:prstGeom>
        </p:spPr>
        <p:txBody>
          <a:bodyPr/>
          <a:lstStyle>
            <a:lvl1pPr defTabSz="398442">
              <a:defRPr sz="4268">
                <a:solidFill>
                  <a:srgbClr val="942193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Variation of Surface Temperatures</a:t>
            </a:r>
          </a:p>
        </p:txBody>
      </p:sp>
      <p:sp>
        <p:nvSpPr>
          <p:cNvPr id="214" name="Shape 214"/>
          <p:cNvSpPr/>
          <p:nvPr/>
        </p:nvSpPr>
        <p:spPr>
          <a:xfrm>
            <a:off x="-11437" y="1656467"/>
            <a:ext cx="5299406" cy="507523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ctr">
            <a:spAutoFit/>
          </a:bodyPr>
          <a:lstStyle/>
          <a:p>
            <a:pPr marL="300789" indent="-300789" algn="l" defTabSz="3135313">
              <a:spcBef>
                <a:spcPts val="600"/>
              </a:spcBef>
              <a:buSzPct val="100000"/>
              <a:buChar char="•"/>
              <a:defRPr sz="2800">
                <a:solidFill>
                  <a:srgbClr val="006551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Spring: three areas have same surface temperature </a:t>
            </a:r>
          </a:p>
          <a:p>
            <a:pPr lvl="1" marL="681789" indent="-300789" algn="l" defTabSz="3135313">
              <a:spcBef>
                <a:spcPts val="600"/>
              </a:spcBef>
              <a:buSzPct val="100000"/>
              <a:buChar char="•"/>
              <a:defRPr sz="2800">
                <a:solidFill>
                  <a:srgbClr val="006551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increases gradually from</a:t>
            </a:r>
            <a:br/>
            <a:r>
              <a:t>140 K to 160 K.</a:t>
            </a:r>
          </a:p>
          <a:p>
            <a:pPr marL="300789" indent="-300789" algn="l" defTabSz="3135313">
              <a:spcBef>
                <a:spcPts val="600"/>
              </a:spcBef>
              <a:buSzPct val="100000"/>
              <a:buChar char="•"/>
              <a:defRPr sz="2800">
                <a:solidFill>
                  <a:srgbClr val="006551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Summer: surface temperatures differentiate </a:t>
            </a:r>
          </a:p>
          <a:p>
            <a:pPr marL="300789" indent="-300789" algn="l" defTabSz="3135313">
              <a:spcBef>
                <a:spcPts val="600"/>
              </a:spcBef>
              <a:buSzPct val="100000"/>
              <a:buChar char="•"/>
              <a:defRPr sz="2800">
                <a:solidFill>
                  <a:srgbClr val="006551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At Ls 301°:</a:t>
            </a:r>
          </a:p>
          <a:p>
            <a:pPr lvl="1" marL="533400" indent="-228600" algn="l" defTabSz="3135313">
              <a:spcBef>
                <a:spcPts val="600"/>
              </a:spcBef>
              <a:buSzPct val="100000"/>
              <a:buChar char="•"/>
              <a:defRPr sz="2800">
                <a:solidFill>
                  <a:srgbClr val="006551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A5 (H</a:t>
            </a:r>
            <a:r>
              <a:rPr baseline="-5999"/>
              <a:t>2</a:t>
            </a:r>
            <a:r>
              <a:t>O ice): 190 K (-83°C)</a:t>
            </a:r>
          </a:p>
          <a:p>
            <a:pPr lvl="2" marL="736600" indent="-228600" algn="l" defTabSz="3135313">
              <a:spcBef>
                <a:spcPts val="600"/>
              </a:spcBef>
              <a:buSzPct val="100000"/>
              <a:buChar char="•"/>
              <a:defRPr sz="2800">
                <a:solidFill>
                  <a:srgbClr val="006551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30 K colder than A6 (regolith)</a:t>
            </a:r>
          </a:p>
          <a:p>
            <a:pPr lvl="2" marL="736600" indent="-228600" algn="l" defTabSz="3135313">
              <a:spcBef>
                <a:spcPts val="600"/>
              </a:spcBef>
              <a:buSzPct val="100000"/>
              <a:buChar char="•"/>
              <a:defRPr sz="2800">
                <a:solidFill>
                  <a:srgbClr val="006551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30 K warmer than A2 (CO</a:t>
            </a:r>
            <a:r>
              <a:rPr baseline="-5999"/>
              <a:t>2</a:t>
            </a:r>
            <a:r>
              <a:t>) </a:t>
            </a:r>
          </a:p>
        </p:txBody>
      </p:sp>
      <p:sp>
        <p:nvSpPr>
          <p:cNvPr id="215" name="Shape 215"/>
          <p:cNvSpPr/>
          <p:nvPr/>
        </p:nvSpPr>
        <p:spPr>
          <a:xfrm>
            <a:off x="5864225" y="5799931"/>
            <a:ext cx="6178550" cy="7826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ctr">
            <a:spAutoFit/>
          </a:bodyPr>
          <a:lstStyle/>
          <a:p>
            <a:pPr algn="l" defTabSz="914400">
              <a:defRPr b="1">
                <a:solidFill>
                  <a:srgbClr val="011893"/>
                </a:solidFill>
                <a:latin typeface="Cochin"/>
                <a:ea typeface="Cochin"/>
                <a:cs typeface="Cochin"/>
                <a:sym typeface="Cochin"/>
              </a:defRPr>
            </a:pPr>
            <a:r>
              <a:t>Figure 4. Average Surface Temperature vs. Ls for CO</a:t>
            </a:r>
            <a:r>
              <a:rPr baseline="-5999"/>
              <a:t>2</a:t>
            </a:r>
            <a:r>
              <a:t> ice, H</a:t>
            </a:r>
            <a:r>
              <a:rPr baseline="-5999"/>
              <a:t>2</a:t>
            </a:r>
            <a:r>
              <a:t>O ice, and regolith (MY 32)</a:t>
            </a:r>
          </a:p>
        </p:txBody>
      </p:sp>
      <p:pic>
        <p:nvPicPr>
          <p:cNvPr id="216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00539" y="59531"/>
            <a:ext cx="6641571" cy="5609099"/>
          </a:xfrm>
          <a:prstGeom prst="rect">
            <a:avLst/>
          </a:prstGeom>
          <a:ln w="3175">
            <a:miter lim="400000"/>
          </a:ln>
        </p:spPr>
      </p:pic>
      <p:sp>
        <p:nvSpPr>
          <p:cNvPr id="217" name="Shape 217"/>
          <p:cNvSpPr/>
          <p:nvPr/>
        </p:nvSpPr>
        <p:spPr>
          <a:xfrm>
            <a:off x="9824246" y="589309"/>
            <a:ext cx="1205409" cy="46876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>
            <a:lvl1pPr>
              <a:defRPr>
                <a:solidFill>
                  <a:srgbClr val="FF5B21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Regolith</a:t>
            </a:r>
          </a:p>
        </p:txBody>
      </p:sp>
      <p:sp>
        <p:nvSpPr>
          <p:cNvPr id="218" name="Shape 218"/>
          <p:cNvSpPr/>
          <p:nvPr/>
        </p:nvSpPr>
        <p:spPr>
          <a:xfrm>
            <a:off x="9949072" y="2430615"/>
            <a:ext cx="1189287" cy="46876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/>
          <a:p>
            <a:pPr>
              <a:defRPr>
                <a:solidFill>
                  <a:srgbClr val="006551"/>
                </a:solidFill>
                <a:latin typeface="Futura"/>
                <a:ea typeface="Futura"/>
                <a:cs typeface="Futura"/>
                <a:sym typeface="Futura"/>
              </a:defRPr>
            </a:pPr>
            <a:r>
              <a:t>H</a:t>
            </a:r>
            <a:r>
              <a:rPr baseline="-5999"/>
              <a:t>2</a:t>
            </a:r>
            <a:r>
              <a:t>O ice</a:t>
            </a:r>
          </a:p>
        </p:txBody>
      </p:sp>
      <p:sp>
        <p:nvSpPr>
          <p:cNvPr id="219" name="Shape 219"/>
          <p:cNvSpPr/>
          <p:nvPr/>
        </p:nvSpPr>
        <p:spPr>
          <a:xfrm>
            <a:off x="9838037" y="3307207"/>
            <a:ext cx="1177827" cy="46876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/>
          <a:p>
            <a:pPr>
              <a:defRPr>
                <a:solidFill>
                  <a:srgbClr val="005493"/>
                </a:solidFill>
                <a:latin typeface="Futura"/>
                <a:ea typeface="Futura"/>
                <a:cs typeface="Futura"/>
                <a:sym typeface="Futura"/>
              </a:defRPr>
            </a:pPr>
            <a:r>
              <a:t>CO</a:t>
            </a:r>
            <a:r>
              <a:rPr baseline="-5999"/>
              <a:t>2</a:t>
            </a:r>
            <a:r>
              <a:t> ice</a:t>
            </a:r>
          </a:p>
        </p:txBody>
      </p:sp>
      <p:sp>
        <p:nvSpPr>
          <p:cNvPr id="220" name="Shape 220"/>
          <p:cNvSpPr/>
          <p:nvPr/>
        </p:nvSpPr>
        <p:spPr>
          <a:xfrm rot="5400000">
            <a:off x="9102937" y="3967780"/>
            <a:ext cx="975896" cy="452612"/>
          </a:xfrm>
          <a:prstGeom prst="rightArrow">
            <a:avLst>
              <a:gd name="adj1" fmla="val 32000"/>
              <a:gd name="adj2" fmla="val 117246"/>
            </a:avLst>
          </a:prstGeom>
          <a:solidFill>
            <a:srgbClr val="009051"/>
          </a:solidFill>
          <a:ln w="25400">
            <a:solidFill>
              <a:srgbClr val="BBE0E3"/>
            </a:solidFill>
          </a:ln>
        </p:spPr>
        <p:txBody>
          <a:bodyPr lIns="45719" rIns="45719"/>
          <a:lstStyle/>
          <a:p>
            <a:pPr algn="l" defTabSz="914400">
              <a:defRPr sz="6200">
                <a:latin typeface="Arial"/>
                <a:ea typeface="Arial"/>
                <a:cs typeface="Arial"/>
                <a:sym typeface="Arial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/>
          <p:nvPr>
            <p:ph type="title"/>
          </p:nvPr>
        </p:nvSpPr>
        <p:spPr>
          <a:xfrm>
            <a:off x="336351" y="217289"/>
            <a:ext cx="4268392" cy="1518047"/>
          </a:xfrm>
          <a:prstGeom prst="rect">
            <a:avLst/>
          </a:prstGeom>
        </p:spPr>
        <p:txBody>
          <a:bodyPr/>
          <a:lstStyle>
            <a:lvl1pPr defTabSz="324504">
              <a:defRPr sz="4424">
                <a:solidFill>
                  <a:srgbClr val="942193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Variations in Albedo</a:t>
            </a:r>
          </a:p>
        </p:txBody>
      </p:sp>
      <p:sp>
        <p:nvSpPr>
          <p:cNvPr id="223" name="Shape 223"/>
          <p:cNvSpPr/>
          <p:nvPr>
            <p:ph type="body" sz="half" idx="1"/>
          </p:nvPr>
        </p:nvSpPr>
        <p:spPr>
          <a:xfrm>
            <a:off x="356195" y="1866304"/>
            <a:ext cx="4113610" cy="4420196"/>
          </a:xfrm>
          <a:prstGeom prst="rect">
            <a:avLst/>
          </a:prstGeom>
        </p:spPr>
        <p:txBody>
          <a:bodyPr/>
          <a:lstStyle/>
          <a:p>
            <a:pPr marL="300789" indent="-300789" defTabSz="3135313">
              <a:spcBef>
                <a:spcPts val="600"/>
              </a:spcBef>
              <a:buSzPct val="100000"/>
              <a:defRPr sz="3200">
                <a:solidFill>
                  <a:srgbClr val="006551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Albedo measures surface reflectivity</a:t>
            </a:r>
          </a:p>
          <a:p>
            <a:pPr marL="300789" indent="-300789" defTabSz="3135313">
              <a:spcBef>
                <a:spcPts val="600"/>
              </a:spcBef>
              <a:buSzPct val="100000"/>
              <a:defRPr sz="3200">
                <a:solidFill>
                  <a:srgbClr val="006551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Albedo products calculated from visible THEMIS images</a:t>
            </a:r>
          </a:p>
          <a:p>
            <a:pPr marL="300789" indent="-300789" defTabSz="3135313">
              <a:spcBef>
                <a:spcPts val="600"/>
              </a:spcBef>
              <a:buSzPct val="100000"/>
              <a:defRPr sz="3200">
                <a:solidFill>
                  <a:srgbClr val="006551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Table shows data for Mars years 32, 33, 34</a:t>
            </a:r>
          </a:p>
        </p:txBody>
      </p:sp>
      <p:graphicFrame>
        <p:nvGraphicFramePr>
          <p:cNvPr id="224" name="Table 224"/>
          <p:cNvGraphicFramePr/>
          <p:nvPr/>
        </p:nvGraphicFramePr>
        <p:xfrm>
          <a:off x="5072062" y="747216"/>
          <a:ext cx="6912770" cy="5605959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{EEE7283C-3CF3-47DC-8721-378D4A62B228}</a:tableStyleId>
              </a:tblPr>
              <a:tblGrid>
                <a:gridCol w="1136876"/>
                <a:gridCol w="946376"/>
                <a:gridCol w="903138"/>
                <a:gridCol w="941990"/>
                <a:gridCol w="982095"/>
                <a:gridCol w="982095"/>
                <a:gridCol w="982095"/>
              </a:tblGrid>
              <a:tr h="1003332">
                <a:tc>
                  <a:txBody>
                    <a:bodyPr/>
                    <a:lstStyle/>
                    <a:p>
                      <a:pPr algn="ctr">
                        <a:defRPr b="1" sz="1800">
                          <a:latin typeface="Futura Condensed"/>
                          <a:ea typeface="Futura Condensed"/>
                          <a:cs typeface="Futura Condensed"/>
                          <a:sym typeface="Futura Condensed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606060"/>
                      </a:solidFill>
                      <a:miter lim="400000"/>
                    </a:lnL>
                    <a:lnR w="38100">
                      <a:solidFill>
                        <a:srgbClr val="5D5D5D"/>
                      </a:solidFill>
                      <a:miter lim="400000"/>
                    </a:lnR>
                    <a:lnT w="38100">
                      <a:solidFill>
                        <a:srgbClr val="606060"/>
                      </a:solidFill>
                      <a:miter lim="400000"/>
                    </a:lnT>
                    <a:lnB w="38100">
                      <a:solidFill>
                        <a:srgbClr val="606060"/>
                      </a:solidFill>
                      <a:miter lim="400000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>
                        <a:defRPr b="1" sz="1800">
                          <a:latin typeface="Futura Condensed"/>
                          <a:ea typeface="Futura Condensed"/>
                          <a:cs typeface="Futura Condensed"/>
                          <a:sym typeface="Futura Condensed"/>
                        </a:defRPr>
                      </a:pPr>
                      <a:r>
                        <a:t>Before CO</a:t>
                      </a:r>
                      <a:r>
                        <a:rPr baseline="-5999"/>
                        <a:t>2</a:t>
                      </a:r>
                      <a:r>
                        <a:t> Sublimation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5D5D5D"/>
                      </a:solidFill>
                      <a:miter lim="400000"/>
                    </a:lnL>
                    <a:lnR w="38100">
                      <a:solidFill>
                        <a:srgbClr val="5D5D5D"/>
                      </a:solidFill>
                      <a:miter lim="400000"/>
                    </a:lnR>
                    <a:lnT w="38100">
                      <a:solidFill>
                        <a:srgbClr val="606060"/>
                      </a:solidFill>
                      <a:miter lim="400000"/>
                    </a:lnT>
                    <a:lnB w="38100">
                      <a:solidFill>
                        <a:srgbClr val="606060"/>
                      </a:solidFill>
                      <a:miter lim="400000"/>
                    </a:lnB>
                    <a:solidFill>
                      <a:srgbClr val="FF9300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gridSpan="3">
                  <a:txBody>
                    <a:bodyPr/>
                    <a:lstStyle/>
                    <a:p>
                      <a:pPr algn="ctr">
                        <a:defRPr b="1" sz="1800">
                          <a:latin typeface="Futura Condensed"/>
                          <a:ea typeface="Futura Condensed"/>
                          <a:cs typeface="Futura Condensed"/>
                          <a:sym typeface="Futura Condensed"/>
                        </a:defRPr>
                      </a:pPr>
                      <a:r>
                        <a:t>After CO</a:t>
                      </a:r>
                      <a:r>
                        <a:rPr baseline="-5999"/>
                        <a:t>2</a:t>
                      </a:r>
                      <a:r>
                        <a:t> Sublimation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5D5D5D"/>
                      </a:solidFill>
                      <a:miter lim="400000"/>
                    </a:lnL>
                    <a:lnR w="38100">
                      <a:solidFill>
                        <a:srgbClr val="606060"/>
                      </a:solidFill>
                      <a:miter lim="400000"/>
                    </a:lnR>
                    <a:lnT w="38100">
                      <a:solidFill>
                        <a:srgbClr val="606060"/>
                      </a:solidFill>
                      <a:miter lim="400000"/>
                    </a:lnT>
                    <a:lnB w="38100">
                      <a:solidFill>
                        <a:srgbClr val="606060"/>
                      </a:solidFill>
                      <a:miter lim="400000"/>
                    </a:lnB>
                    <a:solidFill>
                      <a:srgbClr val="B2FF00"/>
                    </a:solidFill>
                  </a:tcPr>
                </a:tc>
                <a:tc hMerge="1">
                  <a:tcPr/>
                </a:tc>
                <a:tc hMerge="1">
                  <a:tcPr/>
                </a:tc>
              </a:tr>
              <a:tr h="1003332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>
                          <a:latin typeface="Futura Condensed"/>
                          <a:ea typeface="Futura Condensed"/>
                          <a:cs typeface="Futura Condensed"/>
                          <a:sym typeface="Futura Condensed"/>
                        </a:rPr>
                        <a:t>Ls (°)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606060"/>
                      </a:solidFill>
                      <a:miter lim="400000"/>
                    </a:lnL>
                    <a:lnR w="38100">
                      <a:solidFill>
                        <a:srgbClr val="5D5D5D"/>
                      </a:solidFill>
                      <a:miter lim="400000"/>
                    </a:lnR>
                    <a:lnT w="38100">
                      <a:solidFill>
                        <a:srgbClr val="606060"/>
                      </a:solidFill>
                      <a:miter lim="400000"/>
                    </a:lnT>
                    <a:lnB w="38100">
                      <a:solidFill>
                        <a:srgbClr val="5D5D5D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>
                          <a:latin typeface="Futura Condensed"/>
                          <a:ea typeface="Futura Condensed"/>
                          <a:cs typeface="Futura Condensed"/>
                          <a:sym typeface="Futura Condensed"/>
                        </a:rPr>
                        <a:t>204.9°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5D5D5D"/>
                      </a:solidFill>
                      <a:miter lim="400000"/>
                    </a:lnL>
                    <a:lnR w="38100">
                      <a:solidFill>
                        <a:srgbClr val="5D5D5D"/>
                      </a:solidFill>
                      <a:miter lim="400000"/>
                    </a:lnR>
                    <a:lnT w="38100">
                      <a:solidFill>
                        <a:srgbClr val="606060"/>
                      </a:solidFill>
                      <a:miter lim="400000"/>
                    </a:lnT>
                    <a:lnB w="38100">
                      <a:solidFill>
                        <a:srgbClr val="5D5D5D"/>
                      </a:solidFill>
                      <a:miter lim="400000"/>
                    </a:lnB>
                    <a:solidFill>
                      <a:srgbClr val="FF9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>
                          <a:latin typeface="Futura Condensed"/>
                          <a:ea typeface="Futura Condensed"/>
                          <a:cs typeface="Futura Condensed"/>
                          <a:sym typeface="Futura Condensed"/>
                        </a:rPr>
                        <a:t>242.1°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5D5D5D"/>
                      </a:solidFill>
                      <a:miter lim="400000"/>
                    </a:lnL>
                    <a:lnR w="38100">
                      <a:solidFill>
                        <a:srgbClr val="5D5D5D"/>
                      </a:solidFill>
                      <a:miter lim="400000"/>
                    </a:lnR>
                    <a:lnT w="38100">
                      <a:solidFill>
                        <a:srgbClr val="606060"/>
                      </a:solidFill>
                      <a:miter lim="400000"/>
                    </a:lnT>
                    <a:lnB w="38100">
                      <a:solidFill>
                        <a:srgbClr val="5D5D5D"/>
                      </a:solidFill>
                      <a:miter lim="400000"/>
                    </a:lnB>
                    <a:solidFill>
                      <a:srgbClr val="FF9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>
                          <a:latin typeface="Futura Condensed"/>
                          <a:ea typeface="Futura Condensed"/>
                          <a:cs typeface="Futura Condensed"/>
                          <a:sym typeface="Futura Condensed"/>
                        </a:rPr>
                        <a:t>264.3°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5D5D5D"/>
                      </a:solidFill>
                      <a:miter lim="400000"/>
                    </a:lnL>
                    <a:lnR w="38100">
                      <a:solidFill>
                        <a:srgbClr val="5D5D5D"/>
                      </a:solidFill>
                      <a:miter lim="400000"/>
                    </a:lnR>
                    <a:lnT w="38100">
                      <a:solidFill>
                        <a:srgbClr val="606060"/>
                      </a:solidFill>
                      <a:miter lim="400000"/>
                    </a:lnT>
                    <a:lnB w="38100">
                      <a:solidFill>
                        <a:srgbClr val="5D5D5D"/>
                      </a:solidFill>
                      <a:miter lim="400000"/>
                    </a:lnB>
                    <a:solidFill>
                      <a:srgbClr val="FF9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>
                          <a:latin typeface="Futura Condensed"/>
                          <a:ea typeface="Futura Condensed"/>
                          <a:cs typeface="Futura Condensed"/>
                          <a:sym typeface="Futura Condensed"/>
                        </a:rPr>
                        <a:t>324.0°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5D5D5D"/>
                      </a:solidFill>
                      <a:miter lim="400000"/>
                    </a:lnL>
                    <a:lnR w="38100">
                      <a:solidFill>
                        <a:srgbClr val="5D5D5D"/>
                      </a:solidFill>
                      <a:miter lim="400000"/>
                    </a:lnR>
                    <a:lnT w="38100">
                      <a:solidFill>
                        <a:srgbClr val="606060"/>
                      </a:solidFill>
                      <a:miter lim="400000"/>
                    </a:lnT>
                    <a:lnB w="38100">
                      <a:solidFill>
                        <a:srgbClr val="5D5D5D"/>
                      </a:solidFill>
                      <a:miter lim="400000"/>
                    </a:lnB>
                    <a:solidFill>
                      <a:srgbClr val="B2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>
                          <a:latin typeface="Futura Condensed"/>
                          <a:ea typeface="Futura Condensed"/>
                          <a:cs typeface="Futura Condensed"/>
                          <a:sym typeface="Futura Condensed"/>
                        </a:rPr>
                        <a:t>326.0°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5D5D5D"/>
                      </a:solidFill>
                      <a:miter lim="400000"/>
                    </a:lnL>
                    <a:lnR w="38100">
                      <a:solidFill>
                        <a:srgbClr val="5D5D5D"/>
                      </a:solidFill>
                      <a:miter lim="400000"/>
                    </a:lnR>
                    <a:lnT w="38100">
                      <a:solidFill>
                        <a:srgbClr val="606060"/>
                      </a:solidFill>
                      <a:miter lim="400000"/>
                    </a:lnT>
                    <a:lnB w="38100">
                      <a:solidFill>
                        <a:srgbClr val="5D5D5D"/>
                      </a:solidFill>
                      <a:miter lim="400000"/>
                    </a:lnB>
                    <a:solidFill>
                      <a:srgbClr val="B2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>
                          <a:latin typeface="Futura Condensed"/>
                          <a:ea typeface="Futura Condensed"/>
                          <a:cs typeface="Futura Condensed"/>
                          <a:sym typeface="Futura Condensed"/>
                        </a:rPr>
                        <a:t>337.4°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5D5D5D"/>
                      </a:solidFill>
                      <a:miter lim="400000"/>
                    </a:lnL>
                    <a:lnR w="38100">
                      <a:solidFill>
                        <a:srgbClr val="606060"/>
                      </a:solidFill>
                      <a:miter lim="400000"/>
                    </a:lnR>
                    <a:lnT w="38100">
                      <a:solidFill>
                        <a:srgbClr val="606060"/>
                      </a:solidFill>
                      <a:miter lim="400000"/>
                    </a:lnT>
                    <a:lnB w="38100">
                      <a:solidFill>
                        <a:srgbClr val="5D5D5D"/>
                      </a:solidFill>
                      <a:miter lim="400000"/>
                    </a:lnB>
                    <a:solidFill>
                      <a:srgbClr val="B2FF00"/>
                    </a:solidFill>
                  </a:tcPr>
                </a:tc>
              </a:tr>
              <a:tr h="1115236">
                <a:tc>
                  <a:txBody>
                    <a:bodyPr/>
                    <a:lstStyle/>
                    <a:p>
                      <a:pPr algn="ctr">
                        <a:defRPr b="1" sz="1800">
                          <a:solidFill>
                            <a:srgbClr val="005493"/>
                          </a:solidFill>
                          <a:latin typeface="Futura Condensed"/>
                          <a:ea typeface="Futura Condensed"/>
                          <a:cs typeface="Futura Condensed"/>
                          <a:sym typeface="Futura Condensed"/>
                        </a:defRPr>
                      </a:pPr>
                      <a:r>
                        <a:t>A2</a:t>
                      </a:r>
                    </a:p>
                    <a:p>
                      <a:pPr algn="ctr">
                        <a:defRPr b="1" sz="1800">
                          <a:solidFill>
                            <a:srgbClr val="005493"/>
                          </a:solidFill>
                          <a:latin typeface="Futura Condensed"/>
                          <a:ea typeface="Futura Condensed"/>
                          <a:cs typeface="Futura Condensed"/>
                          <a:sym typeface="Futura Condensed"/>
                        </a:defRPr>
                      </a:pPr>
                      <a:r>
                        <a:t>CO</a:t>
                      </a:r>
                      <a:r>
                        <a:rPr baseline="-5999"/>
                        <a:t>2</a:t>
                      </a:r>
                      <a:r>
                        <a:t> ice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606060"/>
                      </a:solidFill>
                      <a:miter lim="400000"/>
                    </a:lnL>
                    <a:lnR w="38100">
                      <a:solidFill>
                        <a:srgbClr val="5D5D5D"/>
                      </a:solidFill>
                      <a:miter lim="400000"/>
                    </a:lnR>
                    <a:lnT w="38100">
                      <a:solidFill>
                        <a:srgbClr val="5D5D5D"/>
                      </a:solidFill>
                      <a:miter lim="400000"/>
                    </a:lnT>
                    <a:lnB w="38100">
                      <a:solidFill>
                        <a:srgbClr val="5D5D5D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>
                          <a:solidFill>
                            <a:srgbClr val="005493"/>
                          </a:solidFill>
                          <a:latin typeface="Futura Condensed"/>
                          <a:ea typeface="Futura Condensed"/>
                          <a:cs typeface="Futura Condensed"/>
                          <a:sym typeface="Futura Condensed"/>
                        </a:rPr>
                        <a:t>0.775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5D5D5D"/>
                      </a:solidFill>
                      <a:miter lim="400000"/>
                    </a:lnL>
                    <a:lnR w="38100">
                      <a:solidFill>
                        <a:srgbClr val="5D5D5D"/>
                      </a:solidFill>
                      <a:miter lim="400000"/>
                    </a:lnR>
                    <a:lnT w="38100">
                      <a:solidFill>
                        <a:srgbClr val="5D5D5D"/>
                      </a:solidFill>
                      <a:miter lim="400000"/>
                    </a:lnT>
                    <a:lnB w="38100">
                      <a:solidFill>
                        <a:srgbClr val="5D5D5D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>
                          <a:solidFill>
                            <a:srgbClr val="005493"/>
                          </a:solidFill>
                          <a:latin typeface="Futura Condensed"/>
                          <a:ea typeface="Futura Condensed"/>
                          <a:cs typeface="Futura Condensed"/>
                          <a:sym typeface="Futura Condensed"/>
                        </a:rPr>
                        <a:t>0.846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5D5D5D"/>
                      </a:solidFill>
                      <a:miter lim="400000"/>
                    </a:lnL>
                    <a:lnR w="38100">
                      <a:solidFill>
                        <a:srgbClr val="5D5D5D"/>
                      </a:solidFill>
                      <a:miter lim="400000"/>
                    </a:lnR>
                    <a:lnT w="38100">
                      <a:solidFill>
                        <a:srgbClr val="5D5D5D"/>
                      </a:solidFill>
                      <a:miter lim="400000"/>
                    </a:lnT>
                    <a:lnB w="38100">
                      <a:solidFill>
                        <a:srgbClr val="5D5D5D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>
                          <a:solidFill>
                            <a:srgbClr val="005493"/>
                          </a:solidFill>
                          <a:latin typeface="Futura Condensed"/>
                          <a:ea typeface="Futura Condensed"/>
                          <a:cs typeface="Futura Condensed"/>
                          <a:sym typeface="Futura Condensed"/>
                        </a:rPr>
                        <a:t>0.837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5D5D5D"/>
                      </a:solidFill>
                      <a:miter lim="400000"/>
                    </a:lnL>
                    <a:lnR w="38100">
                      <a:solidFill>
                        <a:srgbClr val="5D5D5D"/>
                      </a:solidFill>
                      <a:miter lim="400000"/>
                    </a:lnR>
                    <a:lnT w="38100">
                      <a:solidFill>
                        <a:srgbClr val="5D5D5D"/>
                      </a:solidFill>
                      <a:miter lim="400000"/>
                    </a:lnT>
                    <a:lnB w="38100">
                      <a:solidFill>
                        <a:srgbClr val="5D5D5D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>
                          <a:solidFill>
                            <a:srgbClr val="005493"/>
                          </a:solidFill>
                          <a:latin typeface="Futura Condensed"/>
                          <a:ea typeface="Futura Condensed"/>
                          <a:cs typeface="Futura Condensed"/>
                          <a:sym typeface="Futura Condensed"/>
                        </a:rPr>
                        <a:t>0.528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5D5D5D"/>
                      </a:solidFill>
                      <a:miter lim="400000"/>
                    </a:lnL>
                    <a:lnR w="38100">
                      <a:solidFill>
                        <a:srgbClr val="5D5D5D"/>
                      </a:solidFill>
                      <a:miter lim="400000"/>
                    </a:lnR>
                    <a:lnT w="38100">
                      <a:solidFill>
                        <a:srgbClr val="5D5D5D"/>
                      </a:solidFill>
                      <a:miter lim="400000"/>
                    </a:lnT>
                    <a:lnB w="38100">
                      <a:solidFill>
                        <a:srgbClr val="5D5D5D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>
                          <a:solidFill>
                            <a:srgbClr val="005493"/>
                          </a:solidFill>
                          <a:latin typeface="Futura Condensed"/>
                          <a:ea typeface="Futura Condensed"/>
                          <a:cs typeface="Futura Condensed"/>
                          <a:sym typeface="Futura Condensed"/>
                        </a:rPr>
                        <a:t>-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5D5D5D"/>
                      </a:solidFill>
                      <a:miter lim="400000"/>
                    </a:lnL>
                    <a:lnR w="38100">
                      <a:solidFill>
                        <a:srgbClr val="5D5D5D"/>
                      </a:solidFill>
                      <a:miter lim="400000"/>
                    </a:lnR>
                    <a:lnT w="38100">
                      <a:solidFill>
                        <a:srgbClr val="5D5D5D"/>
                      </a:solidFill>
                      <a:miter lim="400000"/>
                    </a:lnT>
                    <a:lnB w="38100">
                      <a:solidFill>
                        <a:srgbClr val="5D5D5D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>
                          <a:solidFill>
                            <a:srgbClr val="005493"/>
                          </a:solidFill>
                          <a:latin typeface="Futura Condensed"/>
                          <a:ea typeface="Futura Condensed"/>
                          <a:cs typeface="Futura Condensed"/>
                          <a:sym typeface="Futura Condensed"/>
                        </a:rPr>
                        <a:t>0.664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5D5D5D"/>
                      </a:solidFill>
                      <a:miter lim="400000"/>
                    </a:lnL>
                    <a:lnR w="38100">
                      <a:solidFill>
                        <a:srgbClr val="606060"/>
                      </a:solidFill>
                      <a:miter lim="400000"/>
                    </a:lnR>
                    <a:lnT w="38100">
                      <a:solidFill>
                        <a:srgbClr val="5D5D5D"/>
                      </a:solidFill>
                      <a:miter lim="400000"/>
                    </a:lnT>
                    <a:lnB w="38100">
                      <a:solidFill>
                        <a:srgbClr val="5D5D5D"/>
                      </a:solidFill>
                      <a:miter lim="400000"/>
                    </a:lnB>
                    <a:noFill/>
                  </a:tcPr>
                </a:tc>
              </a:tr>
              <a:tr h="1185176">
                <a:tc>
                  <a:txBody>
                    <a:bodyPr/>
                    <a:lstStyle/>
                    <a:p>
                      <a:pPr algn="ctr">
                        <a:defRPr b="1" sz="1800">
                          <a:solidFill>
                            <a:srgbClr val="006551"/>
                          </a:solidFill>
                          <a:latin typeface="Futura Condensed"/>
                          <a:ea typeface="Futura Condensed"/>
                          <a:cs typeface="Futura Condensed"/>
                          <a:sym typeface="Futura Condensed"/>
                        </a:defRPr>
                      </a:pPr>
                      <a:r>
                        <a:t>A4,A5</a:t>
                      </a:r>
                    </a:p>
                    <a:p>
                      <a:pPr algn="ctr">
                        <a:defRPr b="1" sz="1800">
                          <a:solidFill>
                            <a:srgbClr val="006551"/>
                          </a:solidFill>
                          <a:latin typeface="Futura Condensed"/>
                          <a:ea typeface="Futura Condensed"/>
                          <a:cs typeface="Futura Condensed"/>
                          <a:sym typeface="Futura Condensed"/>
                        </a:defRPr>
                      </a:pPr>
                      <a:r>
                        <a:t>Exposed</a:t>
                      </a:r>
                    </a:p>
                    <a:p>
                      <a:pPr algn="ctr">
                        <a:defRPr b="1" sz="1800">
                          <a:solidFill>
                            <a:srgbClr val="006551"/>
                          </a:solidFill>
                          <a:latin typeface="Futura Condensed"/>
                          <a:ea typeface="Futura Condensed"/>
                          <a:cs typeface="Futura Condensed"/>
                          <a:sym typeface="Futura Condensed"/>
                        </a:defRPr>
                      </a:pPr>
                      <a:r>
                        <a:t>H</a:t>
                      </a:r>
                      <a:r>
                        <a:rPr baseline="-5999"/>
                        <a:t>2</a:t>
                      </a:r>
                      <a:r>
                        <a:t>O ice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606060"/>
                      </a:solidFill>
                      <a:miter lim="400000"/>
                    </a:lnL>
                    <a:lnR w="38100">
                      <a:solidFill>
                        <a:srgbClr val="5D5D5D"/>
                      </a:solidFill>
                      <a:miter lim="400000"/>
                    </a:lnR>
                    <a:lnT w="38100">
                      <a:solidFill>
                        <a:srgbClr val="5D5D5D"/>
                      </a:solidFill>
                      <a:miter lim="400000"/>
                    </a:lnT>
                    <a:lnB w="38100">
                      <a:solidFill>
                        <a:srgbClr val="5D5D5D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>
                          <a:solidFill>
                            <a:srgbClr val="006551"/>
                          </a:solidFill>
                          <a:latin typeface="Futura Condensed"/>
                          <a:ea typeface="Futura Condensed"/>
                          <a:cs typeface="Futura Condensed"/>
                          <a:sym typeface="Futura Condensed"/>
                        </a:rPr>
                        <a:t>0.755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5D5D5D"/>
                      </a:solidFill>
                      <a:miter lim="400000"/>
                    </a:lnL>
                    <a:lnR w="38100">
                      <a:solidFill>
                        <a:srgbClr val="5D5D5D"/>
                      </a:solidFill>
                      <a:miter lim="400000"/>
                    </a:lnR>
                    <a:lnT w="38100">
                      <a:solidFill>
                        <a:srgbClr val="5D5D5D"/>
                      </a:solidFill>
                      <a:miter lim="400000"/>
                    </a:lnT>
                    <a:lnB w="38100">
                      <a:solidFill>
                        <a:srgbClr val="5D5D5D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>
                          <a:solidFill>
                            <a:srgbClr val="006551"/>
                          </a:solidFill>
                          <a:latin typeface="Futura Condensed"/>
                          <a:ea typeface="Futura Condensed"/>
                          <a:cs typeface="Futura Condensed"/>
                          <a:sym typeface="Futura Condensed"/>
                        </a:rPr>
                        <a:t>0.893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5D5D5D"/>
                      </a:solidFill>
                      <a:miter lim="400000"/>
                    </a:lnL>
                    <a:lnR w="38100">
                      <a:solidFill>
                        <a:srgbClr val="5D5D5D"/>
                      </a:solidFill>
                      <a:miter lim="400000"/>
                    </a:lnR>
                    <a:lnT w="38100">
                      <a:solidFill>
                        <a:srgbClr val="5D5D5D"/>
                      </a:solidFill>
                      <a:miter lim="400000"/>
                    </a:lnT>
                    <a:lnB w="38100">
                      <a:solidFill>
                        <a:srgbClr val="5D5D5D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>
                          <a:solidFill>
                            <a:srgbClr val="006551"/>
                          </a:solidFill>
                          <a:latin typeface="Futura Condensed"/>
                          <a:ea typeface="Futura Condensed"/>
                          <a:cs typeface="Futura Condensed"/>
                          <a:sym typeface="Futura Condensed"/>
                        </a:rPr>
                        <a:t>0.823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5D5D5D"/>
                      </a:solidFill>
                      <a:miter lim="400000"/>
                    </a:lnL>
                    <a:lnR w="38100">
                      <a:solidFill>
                        <a:srgbClr val="5D5D5D"/>
                      </a:solidFill>
                      <a:miter lim="400000"/>
                    </a:lnR>
                    <a:lnT w="38100">
                      <a:solidFill>
                        <a:srgbClr val="5D5D5D"/>
                      </a:solidFill>
                      <a:miter lim="400000"/>
                    </a:lnT>
                    <a:lnB w="38100">
                      <a:solidFill>
                        <a:srgbClr val="5D5D5D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>
                          <a:solidFill>
                            <a:srgbClr val="006551"/>
                          </a:solidFill>
                          <a:latin typeface="Futura Condensed"/>
                          <a:ea typeface="Futura Condensed"/>
                          <a:cs typeface="Futura Condensed"/>
                          <a:sym typeface="Futura Condensed"/>
                        </a:rPr>
                        <a:t>0.40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5D5D5D"/>
                      </a:solidFill>
                      <a:miter lim="400000"/>
                    </a:lnL>
                    <a:lnR w="38100">
                      <a:solidFill>
                        <a:srgbClr val="5D5D5D"/>
                      </a:solidFill>
                      <a:miter lim="400000"/>
                    </a:lnR>
                    <a:lnT w="38100">
                      <a:solidFill>
                        <a:srgbClr val="5D5D5D"/>
                      </a:solidFill>
                      <a:miter lim="400000"/>
                    </a:lnT>
                    <a:lnB w="38100">
                      <a:solidFill>
                        <a:srgbClr val="5D5D5D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>
                          <a:solidFill>
                            <a:srgbClr val="006551"/>
                          </a:solidFill>
                          <a:latin typeface="Futura Condensed"/>
                          <a:ea typeface="Futura Condensed"/>
                          <a:cs typeface="Futura Condensed"/>
                          <a:sym typeface="Futura Condensed"/>
                        </a:rPr>
                        <a:t>0.416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5D5D5D"/>
                      </a:solidFill>
                      <a:miter lim="400000"/>
                    </a:lnL>
                    <a:lnR w="38100">
                      <a:solidFill>
                        <a:srgbClr val="5D5D5D"/>
                      </a:solidFill>
                      <a:miter lim="400000"/>
                    </a:lnR>
                    <a:lnT w="38100">
                      <a:solidFill>
                        <a:srgbClr val="5D5D5D"/>
                      </a:solidFill>
                      <a:miter lim="400000"/>
                    </a:lnT>
                    <a:lnB w="38100">
                      <a:solidFill>
                        <a:srgbClr val="5D5D5D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>
                          <a:solidFill>
                            <a:srgbClr val="006551"/>
                          </a:solidFill>
                          <a:latin typeface="Futura Condensed"/>
                          <a:ea typeface="Futura Condensed"/>
                          <a:cs typeface="Futura Condensed"/>
                          <a:sym typeface="Futura Condensed"/>
                        </a:rPr>
                        <a:t>0.4335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5D5D5D"/>
                      </a:solidFill>
                      <a:miter lim="400000"/>
                    </a:lnL>
                    <a:lnR w="38100">
                      <a:solidFill>
                        <a:srgbClr val="606060"/>
                      </a:solidFill>
                      <a:miter lim="400000"/>
                    </a:lnR>
                    <a:lnT w="38100">
                      <a:solidFill>
                        <a:srgbClr val="5D5D5D"/>
                      </a:solidFill>
                      <a:miter lim="400000"/>
                    </a:lnT>
                    <a:lnB w="38100">
                      <a:solidFill>
                        <a:srgbClr val="5D5D5D"/>
                      </a:solidFill>
                      <a:miter lim="400000"/>
                    </a:lnB>
                    <a:noFill/>
                  </a:tcPr>
                </a:tc>
              </a:tr>
              <a:tr h="1260781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>
                          <a:solidFill>
                            <a:srgbClr val="FF5B21"/>
                          </a:solidFill>
                          <a:latin typeface="Futura Condensed"/>
                          <a:ea typeface="Futura Condensed"/>
                          <a:cs typeface="Futura Condensed"/>
                          <a:sym typeface="Futura Condensed"/>
                        </a:rPr>
                        <a:t>A6
regolith
cover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606060"/>
                      </a:solidFill>
                      <a:miter lim="400000"/>
                    </a:lnL>
                    <a:lnR w="38100">
                      <a:solidFill>
                        <a:srgbClr val="5D5D5D"/>
                      </a:solidFill>
                      <a:miter lim="400000"/>
                    </a:lnR>
                    <a:lnT w="38100">
                      <a:solidFill>
                        <a:srgbClr val="5D5D5D"/>
                      </a:solidFill>
                      <a:miter lim="400000"/>
                    </a:lnT>
                    <a:lnB w="38100">
                      <a:solidFill>
                        <a:srgbClr val="5D5D5D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>
                          <a:solidFill>
                            <a:srgbClr val="FF5B21"/>
                          </a:solidFill>
                          <a:latin typeface="Futura Condensed"/>
                          <a:ea typeface="Futura Condensed"/>
                          <a:cs typeface="Futura Condensed"/>
                          <a:sym typeface="Futura Condensed"/>
                        </a:rPr>
                        <a:t>0.763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5D5D5D"/>
                      </a:solidFill>
                      <a:miter lim="400000"/>
                    </a:lnL>
                    <a:lnR w="38100">
                      <a:solidFill>
                        <a:srgbClr val="5D5D5D"/>
                      </a:solidFill>
                      <a:miter lim="400000"/>
                    </a:lnR>
                    <a:lnT w="38100">
                      <a:solidFill>
                        <a:srgbClr val="5D5D5D"/>
                      </a:solidFill>
                      <a:miter lim="400000"/>
                    </a:lnT>
                    <a:lnB w="38100">
                      <a:solidFill>
                        <a:srgbClr val="5D5D5D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>
                          <a:solidFill>
                            <a:srgbClr val="FF5B21"/>
                          </a:solidFill>
                          <a:latin typeface="Futura Condensed"/>
                          <a:ea typeface="Futura Condensed"/>
                          <a:cs typeface="Futura Condensed"/>
                          <a:sym typeface="Futura Condensed"/>
                        </a:rPr>
                        <a:t>0.88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5D5D5D"/>
                      </a:solidFill>
                      <a:miter lim="400000"/>
                    </a:lnL>
                    <a:lnR w="38100">
                      <a:solidFill>
                        <a:srgbClr val="5D5D5D"/>
                      </a:solidFill>
                      <a:miter lim="400000"/>
                    </a:lnR>
                    <a:lnT w="38100">
                      <a:solidFill>
                        <a:srgbClr val="5D5D5D"/>
                      </a:solidFill>
                      <a:miter lim="400000"/>
                    </a:lnT>
                    <a:lnB w="38100">
                      <a:solidFill>
                        <a:srgbClr val="5D5D5D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>
                          <a:solidFill>
                            <a:srgbClr val="FF5B21"/>
                          </a:solidFill>
                          <a:latin typeface="Futura Condensed"/>
                          <a:ea typeface="Futura Condensed"/>
                          <a:cs typeface="Futura Condensed"/>
                          <a:sym typeface="Futura Condensed"/>
                        </a:rPr>
                        <a:t>-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5D5D5D"/>
                      </a:solidFill>
                      <a:miter lim="400000"/>
                    </a:lnL>
                    <a:lnR w="38100">
                      <a:solidFill>
                        <a:srgbClr val="5D5D5D"/>
                      </a:solidFill>
                      <a:miter lim="400000"/>
                    </a:lnR>
                    <a:lnT w="38100">
                      <a:solidFill>
                        <a:srgbClr val="5D5D5D"/>
                      </a:solidFill>
                      <a:miter lim="400000"/>
                    </a:lnT>
                    <a:lnB w="38100">
                      <a:solidFill>
                        <a:srgbClr val="5D5D5D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>
                          <a:solidFill>
                            <a:srgbClr val="FF5B21"/>
                          </a:solidFill>
                          <a:latin typeface="Futura Condensed"/>
                          <a:ea typeface="Futura Condensed"/>
                          <a:cs typeface="Futura Condensed"/>
                          <a:sym typeface="Futura Condensed"/>
                        </a:rPr>
                        <a:t>0.339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5D5D5D"/>
                      </a:solidFill>
                      <a:miter lim="400000"/>
                    </a:lnL>
                    <a:lnR w="38100">
                      <a:solidFill>
                        <a:srgbClr val="5D5D5D"/>
                      </a:solidFill>
                      <a:miter lim="400000"/>
                    </a:lnR>
                    <a:lnT w="38100">
                      <a:solidFill>
                        <a:srgbClr val="5D5D5D"/>
                      </a:solidFill>
                      <a:miter lim="400000"/>
                    </a:lnT>
                    <a:lnB w="38100">
                      <a:solidFill>
                        <a:srgbClr val="5D5D5D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>
                          <a:solidFill>
                            <a:srgbClr val="FF5B21"/>
                          </a:solidFill>
                          <a:latin typeface="Futura Condensed"/>
                          <a:ea typeface="Futura Condensed"/>
                          <a:cs typeface="Futura Condensed"/>
                          <a:sym typeface="Futura Condensed"/>
                        </a:rPr>
                        <a:t>0.333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5D5D5D"/>
                      </a:solidFill>
                      <a:miter lim="400000"/>
                    </a:lnL>
                    <a:lnR w="38100">
                      <a:solidFill>
                        <a:srgbClr val="5D5D5D"/>
                      </a:solidFill>
                      <a:miter lim="400000"/>
                    </a:lnR>
                    <a:lnT w="38100">
                      <a:solidFill>
                        <a:srgbClr val="5D5D5D"/>
                      </a:solidFill>
                      <a:miter lim="400000"/>
                    </a:lnT>
                    <a:lnB w="38100">
                      <a:solidFill>
                        <a:srgbClr val="5D5D5D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>
                          <a:solidFill>
                            <a:srgbClr val="FF5B21"/>
                          </a:solidFill>
                          <a:latin typeface="Futura Condensed"/>
                          <a:ea typeface="Futura Condensed"/>
                          <a:cs typeface="Futura Condensed"/>
                          <a:sym typeface="Futura Condensed"/>
                        </a:rPr>
                        <a:t>0.356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5D5D5D"/>
                      </a:solidFill>
                      <a:miter lim="400000"/>
                    </a:lnL>
                    <a:lnR w="38100">
                      <a:solidFill>
                        <a:srgbClr val="606060"/>
                      </a:solidFill>
                      <a:miter lim="400000"/>
                    </a:lnR>
                    <a:lnT w="38100">
                      <a:solidFill>
                        <a:srgbClr val="5D5D5D"/>
                      </a:solidFill>
                      <a:miter lim="400000"/>
                    </a:lnT>
                    <a:lnB w="38100">
                      <a:solidFill>
                        <a:srgbClr val="5D5D5D"/>
                      </a:solidFill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25" name="Shape 225"/>
          <p:cNvSpPr/>
          <p:nvPr/>
        </p:nvSpPr>
        <p:spPr>
          <a:xfrm>
            <a:off x="5994416" y="225968"/>
            <a:ext cx="5256431" cy="4270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ctr">
            <a:spAutoFit/>
          </a:bodyPr>
          <a:lstStyle>
            <a:lvl1pPr algn="l" defTabSz="914400">
              <a:defRPr b="1">
                <a:solidFill>
                  <a:srgbClr val="011893"/>
                </a:solidFill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pPr/>
            <a:r>
              <a:t>Table 1: Albedos from visible images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/>
          <p:nvPr>
            <p:ph type="title"/>
          </p:nvPr>
        </p:nvSpPr>
        <p:spPr>
          <a:xfrm>
            <a:off x="-44649" y="122039"/>
            <a:ext cx="4382617" cy="1518047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rgbClr val="942193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Surface Albedos</a:t>
            </a:r>
          </a:p>
        </p:txBody>
      </p:sp>
      <p:pic>
        <p:nvPicPr>
          <p:cNvPr id="228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98814" y="90868"/>
            <a:ext cx="6808403" cy="5556634"/>
          </a:xfrm>
          <a:prstGeom prst="rect">
            <a:avLst/>
          </a:prstGeom>
          <a:ln w="3175">
            <a:miter lim="400000"/>
          </a:ln>
        </p:spPr>
      </p:pic>
      <p:sp>
        <p:nvSpPr>
          <p:cNvPr id="229" name="Shape 229"/>
          <p:cNvSpPr/>
          <p:nvPr/>
        </p:nvSpPr>
        <p:spPr>
          <a:xfrm>
            <a:off x="5363257" y="5799931"/>
            <a:ext cx="6679518" cy="7826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ctr">
            <a:spAutoFit/>
          </a:bodyPr>
          <a:lstStyle/>
          <a:p>
            <a:pPr algn="l" defTabSz="914400">
              <a:defRPr b="1">
                <a:solidFill>
                  <a:srgbClr val="011893"/>
                </a:solidFill>
                <a:latin typeface="Cochin"/>
                <a:ea typeface="Cochin"/>
                <a:cs typeface="Cochin"/>
                <a:sym typeface="Cochin"/>
              </a:defRPr>
            </a:pPr>
            <a:r>
              <a:t>Figure 5. Variation of Visible Albedos vs. Ls for CO</a:t>
            </a:r>
            <a:r>
              <a:rPr baseline="-5999"/>
              <a:t>2</a:t>
            </a:r>
            <a:r>
              <a:t> ice, H</a:t>
            </a:r>
            <a:r>
              <a:rPr baseline="-5999"/>
              <a:t>2</a:t>
            </a:r>
            <a:r>
              <a:t>O ice, and regolith (MY 32, 33, 34)</a:t>
            </a:r>
          </a:p>
        </p:txBody>
      </p:sp>
      <p:sp>
        <p:nvSpPr>
          <p:cNvPr id="230" name="Shape 230"/>
          <p:cNvSpPr/>
          <p:nvPr/>
        </p:nvSpPr>
        <p:spPr>
          <a:xfrm>
            <a:off x="9884320" y="3992339"/>
            <a:ext cx="1138735" cy="46876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>
            <a:lvl1pPr>
              <a:defRPr>
                <a:solidFill>
                  <a:srgbClr val="FF5B21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regolith</a:t>
            </a:r>
          </a:p>
        </p:txBody>
      </p:sp>
      <p:sp>
        <p:nvSpPr>
          <p:cNvPr id="231" name="Shape 231"/>
          <p:cNvSpPr/>
          <p:nvPr/>
        </p:nvSpPr>
        <p:spPr>
          <a:xfrm>
            <a:off x="9307388" y="3194620"/>
            <a:ext cx="1189287" cy="46876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/>
          <a:p>
            <a:pPr>
              <a:defRPr>
                <a:solidFill>
                  <a:srgbClr val="006551"/>
                </a:solidFill>
                <a:latin typeface="Futura"/>
                <a:ea typeface="Futura"/>
                <a:cs typeface="Futura"/>
                <a:sym typeface="Futura"/>
              </a:defRPr>
            </a:pPr>
            <a:r>
              <a:t>H</a:t>
            </a:r>
            <a:r>
              <a:rPr baseline="-5999"/>
              <a:t>2</a:t>
            </a:r>
            <a:r>
              <a:t>O ice</a:t>
            </a:r>
          </a:p>
        </p:txBody>
      </p:sp>
      <p:sp>
        <p:nvSpPr>
          <p:cNvPr id="232" name="Shape 232"/>
          <p:cNvSpPr/>
          <p:nvPr/>
        </p:nvSpPr>
        <p:spPr>
          <a:xfrm>
            <a:off x="10452149" y="1769839"/>
            <a:ext cx="1177827" cy="46876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/>
          <a:p>
            <a:pPr>
              <a:defRPr>
                <a:solidFill>
                  <a:srgbClr val="005493"/>
                </a:solidFill>
                <a:latin typeface="Futura"/>
                <a:ea typeface="Futura"/>
                <a:cs typeface="Futura"/>
                <a:sym typeface="Futura"/>
              </a:defRPr>
            </a:pPr>
            <a:r>
              <a:t>CO</a:t>
            </a:r>
            <a:r>
              <a:rPr baseline="-5999"/>
              <a:t>2</a:t>
            </a:r>
            <a:r>
              <a:t> ice</a:t>
            </a:r>
          </a:p>
        </p:txBody>
      </p:sp>
      <p:sp>
        <p:nvSpPr>
          <p:cNvPr id="233" name="Shape 233"/>
          <p:cNvSpPr/>
          <p:nvPr/>
        </p:nvSpPr>
        <p:spPr>
          <a:xfrm>
            <a:off x="162353" y="1645104"/>
            <a:ext cx="4911721" cy="40592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ctr">
            <a:spAutoFit/>
          </a:bodyPr>
          <a:lstStyle/>
          <a:p>
            <a:pPr marL="300789" indent="-300789" algn="l" defTabSz="3135313">
              <a:spcBef>
                <a:spcPts val="600"/>
              </a:spcBef>
              <a:buSzPct val="100000"/>
              <a:buChar char="•"/>
              <a:defRPr sz="3200">
                <a:solidFill>
                  <a:srgbClr val="006551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Albedos for the three areas similar during spring</a:t>
            </a:r>
          </a:p>
          <a:p>
            <a:pPr marL="300789" indent="-300789" algn="l" defTabSz="3135313">
              <a:spcBef>
                <a:spcPts val="600"/>
              </a:spcBef>
              <a:buSzPct val="100000"/>
              <a:buChar char="•"/>
              <a:defRPr sz="3200">
                <a:solidFill>
                  <a:srgbClr val="006551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After Ls 280°, the albedos differentiate</a:t>
            </a:r>
          </a:p>
          <a:p>
            <a:pPr marL="300789" indent="-300789" algn="l" defTabSz="3135313">
              <a:spcBef>
                <a:spcPts val="600"/>
              </a:spcBef>
              <a:buSzPct val="100000"/>
              <a:buChar char="•"/>
              <a:defRPr sz="3200">
                <a:solidFill>
                  <a:srgbClr val="006551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H</a:t>
            </a:r>
            <a:r>
              <a:rPr baseline="-5999"/>
              <a:t>2</a:t>
            </a:r>
            <a:r>
              <a:t>O ice unit has intermediate albedo</a:t>
            </a:r>
          </a:p>
          <a:p>
            <a:pPr marL="300789" indent="-300789" algn="l" defTabSz="3135313">
              <a:spcBef>
                <a:spcPts val="600"/>
              </a:spcBef>
              <a:buSzPct val="100000"/>
              <a:buChar char="•"/>
              <a:defRPr sz="3200">
                <a:solidFill>
                  <a:srgbClr val="006551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Exposed H</a:t>
            </a:r>
            <a:r>
              <a:rPr baseline="-5999"/>
              <a:t>2</a:t>
            </a:r>
            <a:r>
              <a:t>O ice has higher albedo than regolith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25400" dist="127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25400" dist="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25400" dist="127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3175" cap="flat">
          <a:noFill/>
          <a:miter lim="400000"/>
        </a:ln>
        <a:effectLst>
          <a:outerShdw sx="100000" sy="100000" kx="0" ky="0" algn="b" rotWithShape="0" blurRad="25400" dist="127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35718" tIns="35718" rIns="35718" bIns="35718" numCol="1" spcCol="38100" rtlCol="0" anchor="ctr" upright="0">
        <a:spAutoFit/>
      </a:bodyPr>
      <a:lstStyle>
        <a:defPPr marL="0" marR="0" indent="0" algn="ctr" defTabSz="41076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5718" tIns="35718" rIns="35718" bIns="35718" numCol="1" spcCol="38100" rtlCol="0" anchor="ctr" upright="0">
        <a:spAutoFit/>
      </a:bodyPr>
      <a:lstStyle>
        <a:defPPr marL="0" marR="0" indent="0" algn="ctr" defTabSz="41076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25400" dist="127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25400" dist="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25400" dist="127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3175" cap="flat">
          <a:noFill/>
          <a:miter lim="400000"/>
        </a:ln>
        <a:effectLst>
          <a:outerShdw sx="100000" sy="100000" kx="0" ky="0" algn="b" rotWithShape="0" blurRad="25400" dist="127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35718" tIns="35718" rIns="35718" bIns="35718" numCol="1" spcCol="38100" rtlCol="0" anchor="ctr" upright="0">
        <a:spAutoFit/>
      </a:bodyPr>
      <a:lstStyle>
        <a:defPPr marL="0" marR="0" indent="0" algn="ctr" defTabSz="41076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5718" tIns="35718" rIns="35718" bIns="35718" numCol="1" spcCol="38100" rtlCol="0" anchor="ctr" upright="0">
        <a:spAutoFit/>
      </a:bodyPr>
      <a:lstStyle>
        <a:defPPr marL="0" marR="0" indent="0" algn="ctr" defTabSz="41076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